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svg" ContentType="image/svg+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74" r:id="rId2"/>
    <p:sldId id="273" r:id="rId3"/>
    <p:sldId id="276" r:id="rId4"/>
    <p:sldId id="277" r:id="rId5"/>
    <p:sldId id="278" r:id="rId6"/>
    <p:sldId id="275" r:id="rId7"/>
    <p:sldId id="257" r:id="rId8"/>
    <p:sldId id="272" r:id="rId9"/>
  </p:sldIdLst>
  <p:sldSz cx="27432000" cy="36576000"/>
  <p:notesSz cx="6858000" cy="9144000"/>
  <p:defaultTextStyle>
    <a:defPPr>
      <a:defRPr lang="en-US"/>
    </a:defPPr>
    <a:lvl1pPr marL="0" algn="l" defTabSz="410291" rtl="0" eaLnBrk="1" latinLnBrk="0" hangingPunct="1">
      <a:defRPr sz="1615" kern="1200">
        <a:solidFill>
          <a:schemeClr val="tx1"/>
        </a:solidFill>
        <a:latin typeface="+mn-lt"/>
        <a:ea typeface="+mn-ea"/>
        <a:cs typeface="+mn-cs"/>
      </a:defRPr>
    </a:lvl1pPr>
    <a:lvl2pPr marL="410291" algn="l" defTabSz="410291" rtl="0" eaLnBrk="1" latinLnBrk="0" hangingPunct="1">
      <a:defRPr sz="1615" kern="1200">
        <a:solidFill>
          <a:schemeClr val="tx1"/>
        </a:solidFill>
        <a:latin typeface="+mn-lt"/>
        <a:ea typeface="+mn-ea"/>
        <a:cs typeface="+mn-cs"/>
      </a:defRPr>
    </a:lvl2pPr>
    <a:lvl3pPr marL="820583" algn="l" defTabSz="410291" rtl="0" eaLnBrk="1" latinLnBrk="0" hangingPunct="1">
      <a:defRPr sz="1615" kern="1200">
        <a:solidFill>
          <a:schemeClr val="tx1"/>
        </a:solidFill>
        <a:latin typeface="+mn-lt"/>
        <a:ea typeface="+mn-ea"/>
        <a:cs typeface="+mn-cs"/>
      </a:defRPr>
    </a:lvl3pPr>
    <a:lvl4pPr marL="1230874" algn="l" defTabSz="410291" rtl="0" eaLnBrk="1" latinLnBrk="0" hangingPunct="1">
      <a:defRPr sz="1615" kern="1200">
        <a:solidFill>
          <a:schemeClr val="tx1"/>
        </a:solidFill>
        <a:latin typeface="+mn-lt"/>
        <a:ea typeface="+mn-ea"/>
        <a:cs typeface="+mn-cs"/>
      </a:defRPr>
    </a:lvl4pPr>
    <a:lvl5pPr marL="1641165" algn="l" defTabSz="410291" rtl="0" eaLnBrk="1" latinLnBrk="0" hangingPunct="1">
      <a:defRPr sz="1615" kern="1200">
        <a:solidFill>
          <a:schemeClr val="tx1"/>
        </a:solidFill>
        <a:latin typeface="+mn-lt"/>
        <a:ea typeface="+mn-ea"/>
        <a:cs typeface="+mn-cs"/>
      </a:defRPr>
    </a:lvl5pPr>
    <a:lvl6pPr marL="2051456" algn="l" defTabSz="410291" rtl="0" eaLnBrk="1" latinLnBrk="0" hangingPunct="1">
      <a:defRPr sz="1615" kern="1200">
        <a:solidFill>
          <a:schemeClr val="tx1"/>
        </a:solidFill>
        <a:latin typeface="+mn-lt"/>
        <a:ea typeface="+mn-ea"/>
        <a:cs typeface="+mn-cs"/>
      </a:defRPr>
    </a:lvl6pPr>
    <a:lvl7pPr marL="2461748" algn="l" defTabSz="410291" rtl="0" eaLnBrk="1" latinLnBrk="0" hangingPunct="1">
      <a:defRPr sz="1615" kern="1200">
        <a:solidFill>
          <a:schemeClr val="tx1"/>
        </a:solidFill>
        <a:latin typeface="+mn-lt"/>
        <a:ea typeface="+mn-ea"/>
        <a:cs typeface="+mn-cs"/>
      </a:defRPr>
    </a:lvl7pPr>
    <a:lvl8pPr marL="2872039" algn="l" defTabSz="410291" rtl="0" eaLnBrk="1" latinLnBrk="0" hangingPunct="1">
      <a:defRPr sz="1615" kern="1200">
        <a:solidFill>
          <a:schemeClr val="tx1"/>
        </a:solidFill>
        <a:latin typeface="+mn-lt"/>
        <a:ea typeface="+mn-ea"/>
        <a:cs typeface="+mn-cs"/>
      </a:defRPr>
    </a:lvl8pPr>
    <a:lvl9pPr marL="3282330" algn="l" defTabSz="410291" rtl="0" eaLnBrk="1" latinLnBrk="0" hangingPunct="1">
      <a:defRPr sz="161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2F8B"/>
    <a:srgbClr val="2ABDB3"/>
    <a:srgbClr val="4A148C"/>
    <a:srgbClr val="263238"/>
    <a:srgbClr val="006A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83" autoAdjust="0"/>
    <p:restoredTop sz="94660"/>
  </p:normalViewPr>
  <p:slideViewPr>
    <p:cSldViewPr snapToGrid="0">
      <p:cViewPr>
        <p:scale>
          <a:sx n="25" d="100"/>
          <a:sy n="25" d="100"/>
        </p:scale>
        <p:origin x="760"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78632-1677-B94C-AB6B-8B608E28BBD1}" type="datetimeFigureOut">
              <a:rPr lang="en-US" smtClean="0"/>
              <a:t>2/10/20</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A24680-157D-5944-9B92-7457B207A552}" type="slidenum">
              <a:rPr lang="en-US" smtClean="0"/>
              <a:t>‹#›</a:t>
            </a:fld>
            <a:endParaRPr lang="en-US"/>
          </a:p>
        </p:txBody>
      </p:sp>
    </p:spTree>
    <p:extLst>
      <p:ext uri="{BB962C8B-B14F-4D97-AF65-F5344CB8AC3E}">
        <p14:creationId xmlns:p14="http://schemas.microsoft.com/office/powerpoint/2010/main" val="1606967062"/>
      </p:ext>
    </p:extLst>
  </p:cSld>
  <p:clrMap bg1="lt1" tx1="dk1" bg2="lt2" tx2="dk2" accent1="accent1" accent2="accent2" accent3="accent3" accent4="accent4" accent5="accent5" accent6="accent6" hlink="hlink" folHlink="folHlink"/>
  <p:notesStyle>
    <a:lvl1pPr marL="0" algn="l" defTabSz="820583" rtl="0" eaLnBrk="1" latinLnBrk="0" hangingPunct="1">
      <a:defRPr sz="1077" kern="1200">
        <a:solidFill>
          <a:schemeClr val="tx1"/>
        </a:solidFill>
        <a:latin typeface="+mn-lt"/>
        <a:ea typeface="+mn-ea"/>
        <a:cs typeface="+mn-cs"/>
      </a:defRPr>
    </a:lvl1pPr>
    <a:lvl2pPr marL="410291" algn="l" defTabSz="820583" rtl="0" eaLnBrk="1" latinLnBrk="0" hangingPunct="1">
      <a:defRPr sz="1077" kern="1200">
        <a:solidFill>
          <a:schemeClr val="tx1"/>
        </a:solidFill>
        <a:latin typeface="+mn-lt"/>
        <a:ea typeface="+mn-ea"/>
        <a:cs typeface="+mn-cs"/>
      </a:defRPr>
    </a:lvl2pPr>
    <a:lvl3pPr marL="820583" algn="l" defTabSz="820583" rtl="0" eaLnBrk="1" latinLnBrk="0" hangingPunct="1">
      <a:defRPr sz="1077" kern="1200">
        <a:solidFill>
          <a:schemeClr val="tx1"/>
        </a:solidFill>
        <a:latin typeface="+mn-lt"/>
        <a:ea typeface="+mn-ea"/>
        <a:cs typeface="+mn-cs"/>
      </a:defRPr>
    </a:lvl3pPr>
    <a:lvl4pPr marL="1230874" algn="l" defTabSz="820583" rtl="0" eaLnBrk="1" latinLnBrk="0" hangingPunct="1">
      <a:defRPr sz="1077" kern="1200">
        <a:solidFill>
          <a:schemeClr val="tx1"/>
        </a:solidFill>
        <a:latin typeface="+mn-lt"/>
        <a:ea typeface="+mn-ea"/>
        <a:cs typeface="+mn-cs"/>
      </a:defRPr>
    </a:lvl4pPr>
    <a:lvl5pPr marL="1641165" algn="l" defTabSz="820583" rtl="0" eaLnBrk="1" latinLnBrk="0" hangingPunct="1">
      <a:defRPr sz="1077" kern="1200">
        <a:solidFill>
          <a:schemeClr val="tx1"/>
        </a:solidFill>
        <a:latin typeface="+mn-lt"/>
        <a:ea typeface="+mn-ea"/>
        <a:cs typeface="+mn-cs"/>
      </a:defRPr>
    </a:lvl5pPr>
    <a:lvl6pPr marL="2051456" algn="l" defTabSz="820583" rtl="0" eaLnBrk="1" latinLnBrk="0" hangingPunct="1">
      <a:defRPr sz="1077" kern="1200">
        <a:solidFill>
          <a:schemeClr val="tx1"/>
        </a:solidFill>
        <a:latin typeface="+mn-lt"/>
        <a:ea typeface="+mn-ea"/>
        <a:cs typeface="+mn-cs"/>
      </a:defRPr>
    </a:lvl6pPr>
    <a:lvl7pPr marL="2461748" algn="l" defTabSz="820583" rtl="0" eaLnBrk="1" latinLnBrk="0" hangingPunct="1">
      <a:defRPr sz="1077" kern="1200">
        <a:solidFill>
          <a:schemeClr val="tx1"/>
        </a:solidFill>
        <a:latin typeface="+mn-lt"/>
        <a:ea typeface="+mn-ea"/>
        <a:cs typeface="+mn-cs"/>
      </a:defRPr>
    </a:lvl7pPr>
    <a:lvl8pPr marL="2872039" algn="l" defTabSz="820583" rtl="0" eaLnBrk="1" latinLnBrk="0" hangingPunct="1">
      <a:defRPr sz="1077" kern="1200">
        <a:solidFill>
          <a:schemeClr val="tx1"/>
        </a:solidFill>
        <a:latin typeface="+mn-lt"/>
        <a:ea typeface="+mn-ea"/>
        <a:cs typeface="+mn-cs"/>
      </a:defRPr>
    </a:lvl8pPr>
    <a:lvl9pPr marL="3282330" algn="l" defTabSz="820583" rtl="0" eaLnBrk="1" latinLnBrk="0" hangingPunct="1">
      <a:defRPr sz="1077"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5985936"/>
            <a:ext cx="23317200" cy="12733867"/>
          </a:xfrm>
        </p:spPr>
        <p:txBody>
          <a:bodyPr anchor="b"/>
          <a:lstStyle>
            <a:lvl1pPr algn="ctr">
              <a:defRPr sz="18000"/>
            </a:lvl1pPr>
          </a:lstStyle>
          <a:p>
            <a:r>
              <a:rPr lang="en-US" smtClean="0"/>
              <a:t>Click to edit Master title style</a:t>
            </a:r>
            <a:endParaRPr lang="en-US" dirty="0"/>
          </a:p>
        </p:txBody>
      </p:sp>
      <p:sp>
        <p:nvSpPr>
          <p:cNvPr id="3" name="Subtitle 2"/>
          <p:cNvSpPr>
            <a:spLocks noGrp="1"/>
          </p:cNvSpPr>
          <p:nvPr>
            <p:ph type="subTitle" idx="1"/>
          </p:nvPr>
        </p:nvSpPr>
        <p:spPr>
          <a:xfrm>
            <a:off x="3429000" y="19210869"/>
            <a:ext cx="20574000" cy="8830731"/>
          </a:xfrm>
        </p:spPr>
        <p:txBody>
          <a:bodyPr/>
          <a:lstStyle>
            <a:lvl1pPr marL="0" indent="0" algn="ctr">
              <a:buNone/>
              <a:defRPr sz="7200"/>
            </a:lvl1pPr>
            <a:lvl2pPr marL="1371600" indent="0" algn="ctr">
              <a:buNone/>
              <a:defRPr sz="6000"/>
            </a:lvl2pPr>
            <a:lvl3pPr marL="2743200" indent="0" algn="ctr">
              <a:buNone/>
              <a:defRPr sz="5400"/>
            </a:lvl3pPr>
            <a:lvl4pPr marL="4114800" indent="0" algn="ctr">
              <a:buNone/>
              <a:defRPr sz="4800"/>
            </a:lvl4pPr>
            <a:lvl5pPr marL="5486400" indent="0" algn="ctr">
              <a:buNone/>
              <a:defRPr sz="4800"/>
            </a:lvl5pPr>
            <a:lvl6pPr marL="6858000" indent="0" algn="ctr">
              <a:buNone/>
              <a:defRPr sz="4800"/>
            </a:lvl6pPr>
            <a:lvl7pPr marL="8229600" indent="0" algn="ctr">
              <a:buNone/>
              <a:defRPr sz="4800"/>
            </a:lvl7pPr>
            <a:lvl8pPr marL="9601200" indent="0" algn="ctr">
              <a:buNone/>
              <a:defRPr sz="4800"/>
            </a:lvl8pPr>
            <a:lvl9pPr marL="10972800" indent="0" algn="ctr">
              <a:buNone/>
              <a:defRPr sz="4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510B498-9D4D-4FAD-891F-E57FF8B5A028}" type="datetimeFigureOut">
              <a:rPr lang="en-US" smtClean="0"/>
              <a:t>2/10/20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513E7-4515-4082-A960-D4704025B3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10B498-9D4D-4FAD-891F-E57FF8B5A028}" type="datetimeFigureOut">
              <a:rPr lang="en-US" smtClean="0"/>
              <a:t>2/10/20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513E7-4515-4082-A960-D4704025B3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71664" y="9118611"/>
            <a:ext cx="23660100" cy="15214597"/>
          </a:xfrm>
        </p:spPr>
        <p:txBody>
          <a:bodyPr anchor="b"/>
          <a:lstStyle>
            <a:lvl1pPr>
              <a:defRPr sz="18000"/>
            </a:lvl1pPr>
          </a:lstStyle>
          <a:p>
            <a:r>
              <a:rPr lang="en-US" smtClean="0"/>
              <a:t>Click to edit Master title style</a:t>
            </a:r>
            <a:endParaRPr lang="en-US" dirty="0"/>
          </a:p>
        </p:txBody>
      </p:sp>
      <p:sp>
        <p:nvSpPr>
          <p:cNvPr id="3" name="Text Placeholder 2"/>
          <p:cNvSpPr>
            <a:spLocks noGrp="1"/>
          </p:cNvSpPr>
          <p:nvPr>
            <p:ph type="body" idx="1"/>
          </p:nvPr>
        </p:nvSpPr>
        <p:spPr>
          <a:xfrm>
            <a:off x="1871664" y="24477144"/>
            <a:ext cx="23660100" cy="8000997"/>
          </a:xfrm>
        </p:spPr>
        <p:txBody>
          <a:bodyPr/>
          <a:lstStyle>
            <a:lvl1pPr marL="0" indent="0">
              <a:buNone/>
              <a:defRPr sz="7200">
                <a:solidFill>
                  <a:schemeClr val="tx1"/>
                </a:solidFill>
              </a:defRPr>
            </a:lvl1pPr>
            <a:lvl2pPr marL="1371600" indent="0">
              <a:buNone/>
              <a:defRPr sz="6000">
                <a:solidFill>
                  <a:schemeClr val="tx1">
                    <a:tint val="75000"/>
                  </a:schemeClr>
                </a:solidFill>
              </a:defRPr>
            </a:lvl2pPr>
            <a:lvl3pPr marL="2743200" indent="0">
              <a:buNone/>
              <a:defRPr sz="5400">
                <a:solidFill>
                  <a:schemeClr val="tx1">
                    <a:tint val="75000"/>
                  </a:schemeClr>
                </a:solidFill>
              </a:defRPr>
            </a:lvl3pPr>
            <a:lvl4pPr marL="4114800" indent="0">
              <a:buNone/>
              <a:defRPr sz="4800">
                <a:solidFill>
                  <a:schemeClr val="tx1">
                    <a:tint val="75000"/>
                  </a:schemeClr>
                </a:solidFill>
              </a:defRPr>
            </a:lvl4pPr>
            <a:lvl5pPr marL="5486400" indent="0">
              <a:buNone/>
              <a:defRPr sz="4800">
                <a:solidFill>
                  <a:schemeClr val="tx1">
                    <a:tint val="75000"/>
                  </a:schemeClr>
                </a:solidFill>
              </a:defRPr>
            </a:lvl5pPr>
            <a:lvl6pPr marL="6858000" indent="0">
              <a:buNone/>
              <a:defRPr sz="4800">
                <a:solidFill>
                  <a:schemeClr val="tx1">
                    <a:tint val="75000"/>
                  </a:schemeClr>
                </a:solidFill>
              </a:defRPr>
            </a:lvl6pPr>
            <a:lvl7pPr marL="8229600" indent="0">
              <a:buNone/>
              <a:defRPr sz="4800">
                <a:solidFill>
                  <a:schemeClr val="tx1">
                    <a:tint val="75000"/>
                  </a:schemeClr>
                </a:solidFill>
              </a:defRPr>
            </a:lvl7pPr>
            <a:lvl8pPr marL="9601200" indent="0">
              <a:buNone/>
              <a:defRPr sz="4800">
                <a:solidFill>
                  <a:schemeClr val="tx1">
                    <a:tint val="75000"/>
                  </a:schemeClr>
                </a:solidFill>
              </a:defRPr>
            </a:lvl8pPr>
            <a:lvl9pPr marL="10972800" indent="0">
              <a:buNone/>
              <a:defRPr sz="4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10B498-9D4D-4FAD-891F-E57FF8B5A028}" type="datetimeFigureOut">
              <a:rPr lang="en-US" smtClean="0"/>
              <a:t>2/10/20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513E7-4515-4082-A960-D4704025B30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5950" y="9736667"/>
            <a:ext cx="11658600" cy="232071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3887450" y="9736667"/>
            <a:ext cx="11658600" cy="232071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510B498-9D4D-4FAD-891F-E57FF8B5A028}" type="datetimeFigureOut">
              <a:rPr lang="en-US" smtClean="0"/>
              <a:t>2/10/20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513E7-4515-4082-A960-D4704025B3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89523" y="1947342"/>
            <a:ext cx="23660100" cy="706966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9526" y="8966203"/>
            <a:ext cx="11605020" cy="4394197"/>
          </a:xfrm>
        </p:spPr>
        <p:txBody>
          <a:bodyPr anchor="b"/>
          <a:lstStyle>
            <a:lvl1pPr marL="0" indent="0">
              <a:buNone/>
              <a:defRPr sz="7200" b="1"/>
            </a:lvl1pPr>
            <a:lvl2pPr marL="1371600" indent="0">
              <a:buNone/>
              <a:defRPr sz="6000" b="1"/>
            </a:lvl2pPr>
            <a:lvl3pPr marL="2743200" indent="0">
              <a:buNone/>
              <a:defRPr sz="5400" b="1"/>
            </a:lvl3pPr>
            <a:lvl4pPr marL="4114800" indent="0">
              <a:buNone/>
              <a:defRPr sz="4800" b="1"/>
            </a:lvl4pPr>
            <a:lvl5pPr marL="5486400" indent="0">
              <a:buNone/>
              <a:defRPr sz="4800" b="1"/>
            </a:lvl5pPr>
            <a:lvl6pPr marL="6858000" indent="0">
              <a:buNone/>
              <a:defRPr sz="4800" b="1"/>
            </a:lvl6pPr>
            <a:lvl7pPr marL="8229600" indent="0">
              <a:buNone/>
              <a:defRPr sz="4800" b="1"/>
            </a:lvl7pPr>
            <a:lvl8pPr marL="9601200" indent="0">
              <a:buNone/>
              <a:defRPr sz="4800" b="1"/>
            </a:lvl8pPr>
            <a:lvl9pPr marL="10972800" indent="0">
              <a:buNone/>
              <a:defRPr sz="4800" b="1"/>
            </a:lvl9pPr>
          </a:lstStyle>
          <a:p>
            <a:pPr lvl="0"/>
            <a:r>
              <a:rPr lang="en-US" smtClean="0"/>
              <a:t>Click to edit Master text styles</a:t>
            </a:r>
          </a:p>
        </p:txBody>
      </p:sp>
      <p:sp>
        <p:nvSpPr>
          <p:cNvPr id="4" name="Content Placeholder 3"/>
          <p:cNvSpPr>
            <a:spLocks noGrp="1"/>
          </p:cNvSpPr>
          <p:nvPr>
            <p:ph sz="half" idx="2"/>
          </p:nvPr>
        </p:nvSpPr>
        <p:spPr>
          <a:xfrm>
            <a:off x="1889526" y="13360400"/>
            <a:ext cx="11605020" cy="196511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3887452" y="8966203"/>
            <a:ext cx="11662173" cy="4394197"/>
          </a:xfrm>
        </p:spPr>
        <p:txBody>
          <a:bodyPr anchor="b"/>
          <a:lstStyle>
            <a:lvl1pPr marL="0" indent="0">
              <a:buNone/>
              <a:defRPr sz="7200" b="1"/>
            </a:lvl1pPr>
            <a:lvl2pPr marL="1371600" indent="0">
              <a:buNone/>
              <a:defRPr sz="6000" b="1"/>
            </a:lvl2pPr>
            <a:lvl3pPr marL="2743200" indent="0">
              <a:buNone/>
              <a:defRPr sz="5400" b="1"/>
            </a:lvl3pPr>
            <a:lvl4pPr marL="4114800" indent="0">
              <a:buNone/>
              <a:defRPr sz="4800" b="1"/>
            </a:lvl4pPr>
            <a:lvl5pPr marL="5486400" indent="0">
              <a:buNone/>
              <a:defRPr sz="4800" b="1"/>
            </a:lvl5pPr>
            <a:lvl6pPr marL="6858000" indent="0">
              <a:buNone/>
              <a:defRPr sz="4800" b="1"/>
            </a:lvl6pPr>
            <a:lvl7pPr marL="8229600" indent="0">
              <a:buNone/>
              <a:defRPr sz="4800" b="1"/>
            </a:lvl7pPr>
            <a:lvl8pPr marL="9601200" indent="0">
              <a:buNone/>
              <a:defRPr sz="4800" b="1"/>
            </a:lvl8pPr>
            <a:lvl9pPr marL="10972800" indent="0">
              <a:buNone/>
              <a:defRPr sz="4800" b="1"/>
            </a:lvl9pPr>
          </a:lstStyle>
          <a:p>
            <a:pPr lvl="0"/>
            <a:r>
              <a:rPr lang="en-US" smtClean="0"/>
              <a:t>Click to edit Master text styles</a:t>
            </a:r>
          </a:p>
        </p:txBody>
      </p:sp>
      <p:sp>
        <p:nvSpPr>
          <p:cNvPr id="6" name="Content Placeholder 5"/>
          <p:cNvSpPr>
            <a:spLocks noGrp="1"/>
          </p:cNvSpPr>
          <p:nvPr>
            <p:ph sz="quarter" idx="4"/>
          </p:nvPr>
        </p:nvSpPr>
        <p:spPr>
          <a:xfrm>
            <a:off x="13887452" y="13360400"/>
            <a:ext cx="11662173" cy="196511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510B498-9D4D-4FAD-891F-E57FF8B5A028}" type="datetimeFigureOut">
              <a:rPr lang="en-US" smtClean="0"/>
              <a:t>2/10/20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B513E7-4515-4082-A960-D4704025B3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510B498-9D4D-4FAD-891F-E57FF8B5A028}" type="datetimeFigureOut">
              <a:rPr lang="en-US" smtClean="0"/>
              <a:t>2/10/20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B513E7-4515-4082-A960-D4704025B3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10B498-9D4D-4FAD-891F-E57FF8B5A028}" type="datetimeFigureOut">
              <a:rPr lang="en-US" smtClean="0"/>
              <a:t>2/10/20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B513E7-4515-4082-A960-D4704025B3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9523" y="2438400"/>
            <a:ext cx="8847534" cy="8534400"/>
          </a:xfrm>
        </p:spPr>
        <p:txBody>
          <a:bodyPr anchor="b"/>
          <a:lstStyle>
            <a:lvl1pPr>
              <a:defRPr sz="9600"/>
            </a:lvl1pPr>
          </a:lstStyle>
          <a:p>
            <a:r>
              <a:rPr lang="en-US" smtClean="0"/>
              <a:t>Click to edit Master title style</a:t>
            </a:r>
            <a:endParaRPr lang="en-US" dirty="0"/>
          </a:p>
        </p:txBody>
      </p:sp>
      <p:sp>
        <p:nvSpPr>
          <p:cNvPr id="3" name="Content Placeholder 2"/>
          <p:cNvSpPr>
            <a:spLocks noGrp="1"/>
          </p:cNvSpPr>
          <p:nvPr>
            <p:ph idx="1"/>
          </p:nvPr>
        </p:nvSpPr>
        <p:spPr>
          <a:xfrm>
            <a:off x="11662173" y="5266275"/>
            <a:ext cx="13887450" cy="25992667"/>
          </a:xfrm>
        </p:spPr>
        <p:txBody>
          <a:bodyPr/>
          <a:lstStyle>
            <a:lvl1pPr>
              <a:defRPr sz="9600"/>
            </a:lvl1pPr>
            <a:lvl2pPr>
              <a:defRPr sz="8400"/>
            </a:lvl2pPr>
            <a:lvl3pPr>
              <a:defRPr sz="7200"/>
            </a:lvl3pPr>
            <a:lvl4pPr>
              <a:defRPr sz="6000"/>
            </a:lvl4pPr>
            <a:lvl5pPr>
              <a:defRPr sz="6000"/>
            </a:lvl5pPr>
            <a:lvl6pPr>
              <a:defRPr sz="6000"/>
            </a:lvl6pPr>
            <a:lvl7pPr>
              <a:defRPr sz="6000"/>
            </a:lvl7pPr>
            <a:lvl8pPr>
              <a:defRPr sz="6000"/>
            </a:lvl8pPr>
            <a:lvl9pPr>
              <a:defRPr sz="6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889523" y="10972800"/>
            <a:ext cx="8847534" cy="20328469"/>
          </a:xfrm>
        </p:spPr>
        <p:txBody>
          <a:bodyPr/>
          <a:lstStyle>
            <a:lvl1pPr marL="0" indent="0">
              <a:buNone/>
              <a:defRPr sz="4800"/>
            </a:lvl1pPr>
            <a:lvl2pPr marL="1371600" indent="0">
              <a:buNone/>
              <a:defRPr sz="4200"/>
            </a:lvl2pPr>
            <a:lvl3pPr marL="2743200" indent="0">
              <a:buNone/>
              <a:defRPr sz="3600"/>
            </a:lvl3pPr>
            <a:lvl4pPr marL="4114800" indent="0">
              <a:buNone/>
              <a:defRPr sz="3000"/>
            </a:lvl4pPr>
            <a:lvl5pPr marL="5486400" indent="0">
              <a:buNone/>
              <a:defRPr sz="3000"/>
            </a:lvl5pPr>
            <a:lvl6pPr marL="6858000" indent="0">
              <a:buNone/>
              <a:defRPr sz="3000"/>
            </a:lvl6pPr>
            <a:lvl7pPr marL="8229600" indent="0">
              <a:buNone/>
              <a:defRPr sz="3000"/>
            </a:lvl7pPr>
            <a:lvl8pPr marL="9601200" indent="0">
              <a:buNone/>
              <a:defRPr sz="3000"/>
            </a:lvl8pPr>
            <a:lvl9pPr marL="10972800" indent="0">
              <a:buNone/>
              <a:defRPr sz="3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10B498-9D4D-4FAD-891F-E57FF8B5A028}" type="datetimeFigureOut">
              <a:rPr lang="en-US" smtClean="0"/>
              <a:t>2/10/20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513E7-4515-4082-A960-D4704025B3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9523" y="2438400"/>
            <a:ext cx="8847534" cy="8534400"/>
          </a:xfrm>
        </p:spPr>
        <p:txBody>
          <a:bodyPr anchor="b"/>
          <a:lstStyle>
            <a:lvl1pPr>
              <a:defRPr sz="9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662173" y="5266275"/>
            <a:ext cx="13887450" cy="25992667"/>
          </a:xfrm>
        </p:spPr>
        <p:txBody>
          <a:bodyPr anchor="t"/>
          <a:lstStyle>
            <a:lvl1pPr marL="0" indent="0">
              <a:buNone/>
              <a:defRPr sz="9600"/>
            </a:lvl1pPr>
            <a:lvl2pPr marL="1371600" indent="0">
              <a:buNone/>
              <a:defRPr sz="8400"/>
            </a:lvl2pPr>
            <a:lvl3pPr marL="2743200" indent="0">
              <a:buNone/>
              <a:defRPr sz="7200"/>
            </a:lvl3pPr>
            <a:lvl4pPr marL="4114800" indent="0">
              <a:buNone/>
              <a:defRPr sz="6000"/>
            </a:lvl4pPr>
            <a:lvl5pPr marL="5486400" indent="0">
              <a:buNone/>
              <a:defRPr sz="6000"/>
            </a:lvl5pPr>
            <a:lvl6pPr marL="6858000" indent="0">
              <a:buNone/>
              <a:defRPr sz="6000"/>
            </a:lvl6pPr>
            <a:lvl7pPr marL="8229600" indent="0">
              <a:buNone/>
              <a:defRPr sz="6000"/>
            </a:lvl7pPr>
            <a:lvl8pPr marL="9601200" indent="0">
              <a:buNone/>
              <a:defRPr sz="6000"/>
            </a:lvl8pPr>
            <a:lvl9pPr marL="10972800" indent="0">
              <a:buNone/>
              <a:defRPr sz="6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889523" y="10972800"/>
            <a:ext cx="8847534" cy="20328469"/>
          </a:xfrm>
        </p:spPr>
        <p:txBody>
          <a:bodyPr/>
          <a:lstStyle>
            <a:lvl1pPr marL="0" indent="0">
              <a:buNone/>
              <a:defRPr sz="4800"/>
            </a:lvl1pPr>
            <a:lvl2pPr marL="1371600" indent="0">
              <a:buNone/>
              <a:defRPr sz="4200"/>
            </a:lvl2pPr>
            <a:lvl3pPr marL="2743200" indent="0">
              <a:buNone/>
              <a:defRPr sz="3600"/>
            </a:lvl3pPr>
            <a:lvl4pPr marL="4114800" indent="0">
              <a:buNone/>
              <a:defRPr sz="3000"/>
            </a:lvl4pPr>
            <a:lvl5pPr marL="5486400" indent="0">
              <a:buNone/>
              <a:defRPr sz="3000"/>
            </a:lvl5pPr>
            <a:lvl6pPr marL="6858000" indent="0">
              <a:buNone/>
              <a:defRPr sz="3000"/>
            </a:lvl6pPr>
            <a:lvl7pPr marL="8229600" indent="0">
              <a:buNone/>
              <a:defRPr sz="3000"/>
            </a:lvl7pPr>
            <a:lvl8pPr marL="9601200" indent="0">
              <a:buNone/>
              <a:defRPr sz="3000"/>
            </a:lvl8pPr>
            <a:lvl9pPr marL="10972800" indent="0">
              <a:buNone/>
              <a:defRPr sz="3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10B498-9D4D-4FAD-891F-E57FF8B5A028}" type="datetimeFigureOut">
              <a:rPr lang="en-US" smtClean="0"/>
              <a:t>2/10/20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513E7-4515-4082-A960-D4704025B3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10B498-9D4D-4FAD-891F-E57FF8B5A028}" type="datetimeFigureOut">
              <a:rPr lang="en-US" smtClean="0"/>
              <a:t>2/10/20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513E7-4515-4082-A960-D4704025B3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9631027" y="1947334"/>
            <a:ext cx="5915025" cy="3099646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885952" y="1947334"/>
            <a:ext cx="17402175" cy="309964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10B498-9D4D-4FAD-891F-E57FF8B5A028}" type="datetimeFigureOut">
              <a:rPr lang="en-US" smtClean="0"/>
              <a:t>2/10/20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513E7-4515-4082-A960-D4704025B3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5950" y="1947342"/>
            <a:ext cx="23660100" cy="706966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885950" y="9736667"/>
            <a:ext cx="23660100" cy="23207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885950" y="33900542"/>
            <a:ext cx="6172200" cy="1947333"/>
          </a:xfrm>
          <a:prstGeom prst="rect">
            <a:avLst/>
          </a:prstGeom>
        </p:spPr>
        <p:txBody>
          <a:bodyPr vert="horz" lIns="91440" tIns="45720" rIns="91440" bIns="45720" rtlCol="0" anchor="ctr"/>
          <a:lstStyle>
            <a:lvl1pPr algn="l">
              <a:defRPr sz="3600">
                <a:solidFill>
                  <a:schemeClr val="tx1">
                    <a:tint val="75000"/>
                  </a:schemeClr>
                </a:solidFill>
              </a:defRPr>
            </a:lvl1pPr>
          </a:lstStyle>
          <a:p>
            <a:fld id="{3510B498-9D4D-4FAD-891F-E57FF8B5A028}" type="datetimeFigureOut">
              <a:rPr lang="en-US" smtClean="0"/>
              <a:t>2/10/20</a:t>
            </a:fld>
            <a:endParaRPr lang="en-US"/>
          </a:p>
        </p:txBody>
      </p:sp>
      <p:sp>
        <p:nvSpPr>
          <p:cNvPr id="5" name="Footer Placeholder 4"/>
          <p:cNvSpPr>
            <a:spLocks noGrp="1"/>
          </p:cNvSpPr>
          <p:nvPr>
            <p:ph type="ftr" sz="quarter" idx="3"/>
          </p:nvPr>
        </p:nvSpPr>
        <p:spPr>
          <a:xfrm>
            <a:off x="9086850" y="33900542"/>
            <a:ext cx="9258300" cy="1947333"/>
          </a:xfrm>
          <a:prstGeom prst="rect">
            <a:avLst/>
          </a:prstGeom>
        </p:spPr>
        <p:txBody>
          <a:bodyPr vert="horz" lIns="91440" tIns="45720" rIns="91440" bIns="45720" rtlCol="0" anchor="ctr"/>
          <a:lstStyle>
            <a:lvl1pPr algn="ctr">
              <a:defRPr sz="3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9373850" y="33900542"/>
            <a:ext cx="6172200" cy="1947333"/>
          </a:xfrm>
          <a:prstGeom prst="rect">
            <a:avLst/>
          </a:prstGeom>
        </p:spPr>
        <p:txBody>
          <a:bodyPr vert="horz" lIns="91440" tIns="45720" rIns="91440" bIns="45720" rtlCol="0" anchor="ctr"/>
          <a:lstStyle>
            <a:lvl1pPr algn="r">
              <a:defRPr sz="3600">
                <a:solidFill>
                  <a:schemeClr val="tx1">
                    <a:tint val="75000"/>
                  </a:schemeClr>
                </a:solidFill>
              </a:defRPr>
            </a:lvl1pPr>
          </a:lstStyle>
          <a:p>
            <a:fld id="{87B513E7-4515-4082-A960-D4704025B30C}" type="slidenum">
              <a:rPr lang="en-US" smtClean="0"/>
              <a:t>‹#›</a:t>
            </a:fld>
            <a:endParaRPr lang="en-US"/>
          </a:p>
        </p:txBody>
      </p:sp>
    </p:spTree>
    <p:extLst>
      <p:ext uri="{BB962C8B-B14F-4D97-AF65-F5344CB8AC3E}">
        <p14:creationId xmlns:p14="http://schemas.microsoft.com/office/powerpoint/2010/main" val="15805511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743200" rtl="0" eaLnBrk="1" latinLnBrk="0" hangingPunct="1">
        <a:lnSpc>
          <a:spcPct val="90000"/>
        </a:lnSpc>
        <a:spcBef>
          <a:spcPct val="0"/>
        </a:spcBef>
        <a:buNone/>
        <a:defRPr sz="13200" kern="1200">
          <a:solidFill>
            <a:schemeClr val="tx1"/>
          </a:solidFill>
          <a:latin typeface="+mj-lt"/>
          <a:ea typeface="+mj-ea"/>
          <a:cs typeface="+mj-cs"/>
        </a:defRPr>
      </a:lvl1pPr>
    </p:titleStyle>
    <p:bodyStyle>
      <a:lvl1pPr marL="685800" indent="-685800" algn="l" defTabSz="2743200" rtl="0" eaLnBrk="1" latinLnBrk="0" hangingPunct="1">
        <a:lnSpc>
          <a:spcPct val="90000"/>
        </a:lnSpc>
        <a:spcBef>
          <a:spcPts val="3000"/>
        </a:spcBef>
        <a:buFont typeface="Arial" panose="020B0604020202020204" pitchFamily="34" charset="0"/>
        <a:buChar char="•"/>
        <a:defRPr sz="8400" kern="120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72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60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p:bodyStyle>
    <p:otherStyle>
      <a:defPPr>
        <a:defRPr lang="en-US"/>
      </a:defPPr>
      <a:lvl1pPr marL="0" algn="l" defTabSz="2743200" rtl="0" eaLnBrk="1" latinLnBrk="0" hangingPunct="1">
        <a:defRPr sz="5400" kern="1200">
          <a:solidFill>
            <a:schemeClr val="tx1"/>
          </a:solidFill>
          <a:latin typeface="+mn-lt"/>
          <a:ea typeface="+mn-ea"/>
          <a:cs typeface="+mn-cs"/>
        </a:defRPr>
      </a:lvl1pPr>
      <a:lvl2pPr marL="1371600" algn="l" defTabSz="2743200" rtl="0" eaLnBrk="1" latinLnBrk="0" hangingPunct="1">
        <a:defRPr sz="5400" kern="1200">
          <a:solidFill>
            <a:schemeClr val="tx1"/>
          </a:solidFill>
          <a:latin typeface="+mn-lt"/>
          <a:ea typeface="+mn-ea"/>
          <a:cs typeface="+mn-cs"/>
        </a:defRPr>
      </a:lvl2pPr>
      <a:lvl3pPr marL="2743200" algn="l" defTabSz="2743200" rtl="0" eaLnBrk="1" latinLnBrk="0" hangingPunct="1">
        <a:defRPr sz="5400" kern="1200">
          <a:solidFill>
            <a:schemeClr val="tx1"/>
          </a:solidFill>
          <a:latin typeface="+mn-lt"/>
          <a:ea typeface="+mn-ea"/>
          <a:cs typeface="+mn-cs"/>
        </a:defRPr>
      </a:lvl3pPr>
      <a:lvl4pPr marL="4114800" algn="l" defTabSz="2743200" rtl="0" eaLnBrk="1" latinLnBrk="0" hangingPunct="1">
        <a:defRPr sz="5400" kern="1200">
          <a:solidFill>
            <a:schemeClr val="tx1"/>
          </a:solidFill>
          <a:latin typeface="+mn-lt"/>
          <a:ea typeface="+mn-ea"/>
          <a:cs typeface="+mn-cs"/>
        </a:defRPr>
      </a:lvl4pPr>
      <a:lvl5pPr marL="5486400" algn="l" defTabSz="2743200" rtl="0" eaLnBrk="1" latinLnBrk="0" hangingPunct="1">
        <a:defRPr sz="5400" kern="1200">
          <a:solidFill>
            <a:schemeClr val="tx1"/>
          </a:solidFill>
          <a:latin typeface="+mn-lt"/>
          <a:ea typeface="+mn-ea"/>
          <a:cs typeface="+mn-cs"/>
        </a:defRPr>
      </a:lvl5pPr>
      <a:lvl6pPr marL="6858000" algn="l" defTabSz="2743200" rtl="0" eaLnBrk="1" latinLnBrk="0" hangingPunct="1">
        <a:defRPr sz="5400" kern="1200">
          <a:solidFill>
            <a:schemeClr val="tx1"/>
          </a:solidFill>
          <a:latin typeface="+mn-lt"/>
          <a:ea typeface="+mn-ea"/>
          <a:cs typeface="+mn-cs"/>
        </a:defRPr>
      </a:lvl6pPr>
      <a:lvl7pPr marL="8229600" algn="l" defTabSz="2743200" rtl="0" eaLnBrk="1" latinLnBrk="0" hangingPunct="1">
        <a:defRPr sz="5400" kern="1200">
          <a:solidFill>
            <a:schemeClr val="tx1"/>
          </a:solidFill>
          <a:latin typeface="+mn-lt"/>
          <a:ea typeface="+mn-ea"/>
          <a:cs typeface="+mn-cs"/>
        </a:defRPr>
      </a:lvl7pPr>
      <a:lvl8pPr marL="9601200" algn="l" defTabSz="2743200" rtl="0" eaLnBrk="1" latinLnBrk="0" hangingPunct="1">
        <a:defRPr sz="5400" kern="1200">
          <a:solidFill>
            <a:schemeClr val="tx1"/>
          </a:solidFill>
          <a:latin typeface="+mn-lt"/>
          <a:ea typeface="+mn-ea"/>
          <a:cs typeface="+mn-cs"/>
        </a:defRPr>
      </a:lvl8pPr>
      <a:lvl9pPr marL="10972800" algn="l" defTabSz="2743200" rtl="0" eaLnBrk="1" latinLnBrk="0" hangingPunct="1">
        <a:defRPr sz="5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nvention.apa.org/blog/rethinking-the-science-poster" TargetMode="Externa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hyperlink" Target="https://www.npr.org/sections/health-shots/2019/06/11/729314248/to-save-the-science-poster-researchers-want-to-kill-it-and-start-over"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svg"/><Relationship Id="rId1" Type="http://schemas.openxmlformats.org/officeDocument/2006/relationships/slideLayout" Target="../slideLayouts/slideLayout1.xml"/><Relationship Id="rId2" Type="http://schemas.openxmlformats.org/officeDocument/2006/relationships/hyperlink" Target="https://www.qrcode-monkey.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4" Type="http://schemas.openxmlformats.org/officeDocument/2006/relationships/hyperlink" Target="https://www.qrcode-monkey.com/" TargetMode="External"/><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svg"/><Relationship Id="rId1" Type="http://schemas.openxmlformats.org/officeDocument/2006/relationships/slideLayout" Target="../slideLayouts/slideLayout1.xml"/><Relationship Id="rId2" Type="http://schemas.openxmlformats.org/officeDocument/2006/relationships/hyperlink" Target="https://www.qrcode-monkey.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4" Type="http://schemas.openxmlformats.org/officeDocument/2006/relationships/hyperlink" Target="https://www.qrcode-monkey.com/" TargetMode="External"/><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tiny.cc/" TargetMode="External"/><Relationship Id="rId4" Type="http://schemas.openxmlformats.org/officeDocument/2006/relationships/hyperlink" Target="http://www.nounproject.com/" TargetMode="External"/><Relationship Id="rId5" Type="http://schemas.openxmlformats.org/officeDocument/2006/relationships/hyperlink" Target="https://www.youtube.com/watch?v=1RwJbhkCA58" TargetMode="External"/><Relationship Id="rId6"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hyperlink" Target="https://www.qr-code-generato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752F8B"/>
            </a:gs>
            <a:gs pos="83000">
              <a:srgbClr val="752F8B"/>
            </a:gs>
            <a:gs pos="83000">
              <a:srgbClr val="2ABDB3"/>
            </a:gs>
            <a:gs pos="83000">
              <a:srgbClr val="752F8B"/>
            </a:gs>
            <a:gs pos="83000">
              <a:srgbClr val="752F8B"/>
            </a:gs>
            <a:gs pos="83000">
              <a:schemeClr val="bg1"/>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90819F-FE92-412D-A3A4-C7AB34024A65}"/>
              </a:ext>
            </a:extLst>
          </p:cNvPr>
          <p:cNvSpPr>
            <a:spLocks noGrp="1"/>
          </p:cNvSpPr>
          <p:nvPr>
            <p:ph type="title"/>
          </p:nvPr>
        </p:nvSpPr>
        <p:spPr>
          <a:xfrm>
            <a:off x="1885950" y="3352800"/>
            <a:ext cx="23660100" cy="25951543"/>
          </a:xfrm>
        </p:spPr>
        <p:txBody>
          <a:bodyPr anchor="t">
            <a:normAutofit fontScale="90000"/>
          </a:bodyPr>
          <a:lstStyle/>
          <a:p>
            <a:pPr>
              <a:lnSpc>
                <a:spcPct val="120000"/>
              </a:lnSpc>
            </a:pPr>
            <a:r>
              <a:rPr lang="en-US" sz="19113" dirty="0">
                <a:solidFill>
                  <a:schemeClr val="bg1"/>
                </a:solidFill>
                <a:latin typeface="Lato" charset="0"/>
                <a:ea typeface="Lato" charset="0"/>
                <a:cs typeface="Lato" charset="0"/>
              </a:rPr>
              <a:t>The </a:t>
            </a:r>
            <a:r>
              <a:rPr lang="en-US" sz="19113" b="1" dirty="0">
                <a:solidFill>
                  <a:schemeClr val="bg1"/>
                </a:solidFill>
                <a:latin typeface="Lato Black" charset="0"/>
                <a:ea typeface="Lato Black" charset="0"/>
                <a:cs typeface="Lato Black" charset="0"/>
              </a:rPr>
              <a:t>SBCC Summit </a:t>
            </a:r>
            <a:r>
              <a:rPr lang="en-US" sz="15942" dirty="0">
                <a:solidFill>
                  <a:schemeClr val="bg1"/>
                </a:solidFill>
                <a:latin typeface="Lato" charset="0"/>
                <a:ea typeface="Lato" charset="0"/>
                <a:cs typeface="Lato" charset="0"/>
              </a:rPr>
              <a:t>encourages you to use </a:t>
            </a:r>
            <a:br>
              <a:rPr lang="en-US" sz="15942" dirty="0">
                <a:solidFill>
                  <a:schemeClr val="bg1"/>
                </a:solidFill>
                <a:latin typeface="Lato" charset="0"/>
                <a:ea typeface="Lato" charset="0"/>
                <a:cs typeface="Lato" charset="0"/>
              </a:rPr>
            </a:br>
            <a:r>
              <a:rPr lang="en-US" sz="15942" dirty="0">
                <a:solidFill>
                  <a:schemeClr val="bg1"/>
                </a:solidFill>
                <a:latin typeface="Lato" charset="0"/>
                <a:ea typeface="Lato" charset="0"/>
                <a:cs typeface="Lato" charset="0"/>
              </a:rPr>
              <a:t>the </a:t>
            </a:r>
            <a:r>
              <a:rPr lang="en-US" sz="15942" b="1" dirty="0">
                <a:solidFill>
                  <a:schemeClr val="bg1"/>
                </a:solidFill>
                <a:latin typeface="Lato Black" charset="0"/>
                <a:ea typeface="Lato Black" charset="0"/>
                <a:cs typeface="Lato Black" charset="0"/>
              </a:rPr>
              <a:t>Better Poster</a:t>
            </a:r>
            <a:r>
              <a:rPr lang="en-US" sz="15942" dirty="0">
                <a:solidFill>
                  <a:schemeClr val="bg1"/>
                </a:solidFill>
                <a:latin typeface="Lato" charset="0"/>
                <a:ea typeface="Lato" charset="0"/>
                <a:cs typeface="Lato" charset="0"/>
              </a:rPr>
              <a:t> design to communicate your findings </a:t>
            </a:r>
            <a:br>
              <a:rPr lang="en-US" sz="15942" dirty="0">
                <a:solidFill>
                  <a:schemeClr val="bg1"/>
                </a:solidFill>
                <a:latin typeface="Lato" charset="0"/>
                <a:ea typeface="Lato" charset="0"/>
                <a:cs typeface="Lato" charset="0"/>
              </a:rPr>
            </a:br>
            <a:r>
              <a:rPr lang="en-US" sz="15942" dirty="0">
                <a:solidFill>
                  <a:schemeClr val="bg1"/>
                </a:solidFill>
                <a:latin typeface="Lato" charset="0"/>
                <a:ea typeface="Lato" charset="0"/>
                <a:cs typeface="Lato" charset="0"/>
              </a:rPr>
              <a:t>in the </a:t>
            </a:r>
            <a:r>
              <a:rPr lang="en-US" sz="15942" b="1" dirty="0">
                <a:solidFill>
                  <a:schemeClr val="bg1"/>
                </a:solidFill>
                <a:latin typeface="Lato Black" charset="0"/>
                <a:ea typeface="Lato Black" charset="0"/>
                <a:cs typeface="Lato Black" charset="0"/>
              </a:rPr>
              <a:t>best possible format</a:t>
            </a:r>
            <a:r>
              <a:rPr lang="en-US" sz="15942" dirty="0">
                <a:solidFill>
                  <a:schemeClr val="bg1"/>
                </a:solidFill>
                <a:latin typeface="Lato" charset="0"/>
                <a:ea typeface="Lato" charset="0"/>
                <a:cs typeface="Lato" charset="0"/>
              </a:rPr>
              <a:t>. </a:t>
            </a:r>
            <a:br>
              <a:rPr lang="en-US" sz="15942" dirty="0">
                <a:solidFill>
                  <a:schemeClr val="bg1"/>
                </a:solidFill>
                <a:latin typeface="Lato" charset="0"/>
                <a:ea typeface="Lato" charset="0"/>
                <a:cs typeface="Lato" charset="0"/>
              </a:rPr>
            </a:br>
            <a:r>
              <a:rPr lang="en-US" sz="15942" dirty="0">
                <a:solidFill>
                  <a:schemeClr val="bg1"/>
                </a:solidFill>
                <a:latin typeface="Lato" charset="0"/>
                <a:ea typeface="Lato" charset="0"/>
                <a:cs typeface="Lato" charset="0"/>
              </a:rPr>
              <a:t/>
            </a:r>
            <a:br>
              <a:rPr lang="en-US" sz="15942" dirty="0">
                <a:solidFill>
                  <a:schemeClr val="bg1"/>
                </a:solidFill>
                <a:latin typeface="Lato" charset="0"/>
                <a:ea typeface="Lato" charset="0"/>
                <a:cs typeface="Lato" charset="0"/>
              </a:rPr>
            </a:br>
            <a:r>
              <a:rPr lang="en-US" sz="9257" dirty="0">
                <a:solidFill>
                  <a:schemeClr val="bg1"/>
                </a:solidFill>
                <a:latin typeface="Lato" charset="0"/>
                <a:ea typeface="Lato" charset="0"/>
                <a:cs typeface="Lato" charset="0"/>
              </a:rPr>
              <a:t>Templates and examples available on the following slides. </a:t>
            </a:r>
            <a:r>
              <a:rPr lang="en-US" sz="9257" b="1" dirty="0">
                <a:solidFill>
                  <a:schemeClr val="bg1"/>
                </a:solidFill>
                <a:latin typeface="Lato Black" charset="0"/>
                <a:ea typeface="Lato Black" charset="0"/>
                <a:cs typeface="Lato Black" charset="0"/>
              </a:rPr>
              <a:t>Read more</a:t>
            </a:r>
            <a:r>
              <a:rPr lang="en-US" sz="9257" dirty="0">
                <a:solidFill>
                  <a:schemeClr val="bg1"/>
                </a:solidFill>
                <a:latin typeface="Lato" charset="0"/>
                <a:ea typeface="Lato" charset="0"/>
                <a:cs typeface="Lato" charset="0"/>
              </a:rPr>
              <a:t> about the Better Poster </a:t>
            </a:r>
            <a:r>
              <a:rPr lang="en-US" sz="9257" dirty="0" smtClean="0">
                <a:solidFill>
                  <a:schemeClr val="bg1"/>
                </a:solidFill>
                <a:latin typeface="Lato" charset="0"/>
                <a:ea typeface="Lato" charset="0"/>
                <a:cs typeface="Lato" charset="0"/>
              </a:rPr>
              <a:t>here </a:t>
            </a:r>
            <a:r>
              <a:rPr lang="en-US" sz="19113" b="1" dirty="0">
                <a:solidFill>
                  <a:schemeClr val="bg1"/>
                </a:solidFill>
                <a:latin typeface="Lato Black" charset="0"/>
                <a:ea typeface="Lato Black" charset="0"/>
                <a:cs typeface="Lato Black" charset="0"/>
              </a:rPr>
              <a:t/>
            </a:r>
            <a:br>
              <a:rPr lang="en-US" sz="19113" b="1" dirty="0">
                <a:solidFill>
                  <a:schemeClr val="bg1"/>
                </a:solidFill>
                <a:latin typeface="Lato Black" charset="0"/>
                <a:ea typeface="Lato Black" charset="0"/>
                <a:cs typeface="Lato Black" charset="0"/>
              </a:rPr>
            </a:br>
            <a:r>
              <a:rPr lang="en-US" sz="6700" dirty="0">
                <a:solidFill>
                  <a:schemeClr val="bg1"/>
                </a:solidFill>
                <a:hlinkClick r:id="rId2"/>
              </a:rPr>
              <a:t>https://www.npr.org/sections/health-shots/2019/06/11/729314248/to-save-the-science-poster-researchers-want-to-kill-it-and-start-over</a:t>
            </a:r>
            <a:r>
              <a:rPr lang="en-US" sz="6700" dirty="0">
                <a:solidFill>
                  <a:schemeClr val="bg1"/>
                </a:solidFill>
              </a:rPr>
              <a:t> </a:t>
            </a:r>
            <a:r>
              <a:rPr lang="en-US" sz="6857" dirty="0">
                <a:solidFill>
                  <a:schemeClr val="bg1"/>
                </a:solidFill>
              </a:rPr>
              <a:t/>
            </a:r>
            <a:br>
              <a:rPr lang="en-US" sz="6857" dirty="0">
                <a:solidFill>
                  <a:schemeClr val="bg1"/>
                </a:solidFill>
              </a:rPr>
            </a:br>
            <a:r>
              <a:rPr lang="en-US" sz="9171" dirty="0" smtClean="0">
                <a:solidFill>
                  <a:schemeClr val="bg1"/>
                </a:solidFill>
              </a:rPr>
              <a:t>or here</a:t>
            </a:r>
            <a:r>
              <a:rPr lang="en-US" sz="6857" dirty="0" smtClean="0">
                <a:solidFill>
                  <a:schemeClr val="bg1"/>
                </a:solidFill>
              </a:rPr>
              <a:t> </a:t>
            </a:r>
            <a:r>
              <a:rPr lang="en-US" sz="7300" dirty="0">
                <a:solidFill>
                  <a:schemeClr val="bg1"/>
                </a:solidFill>
                <a:hlinkClick r:id="rId3"/>
              </a:rPr>
              <a:t>https://</a:t>
            </a:r>
            <a:r>
              <a:rPr lang="en-US" sz="7300" dirty="0" smtClean="0">
                <a:solidFill>
                  <a:schemeClr val="bg1"/>
                </a:solidFill>
                <a:hlinkClick r:id="rId3"/>
              </a:rPr>
              <a:t>convention.apa.org/blog/rethinking-the-science-poster</a:t>
            </a:r>
            <a:r>
              <a:rPr lang="en-US" sz="7300" dirty="0" smtClean="0">
                <a:solidFill>
                  <a:schemeClr val="bg1"/>
                </a:solidFill>
              </a:rPr>
              <a:t>.</a:t>
            </a:r>
            <a:endParaRPr lang="en-US" sz="7300" dirty="0">
              <a:solidFill>
                <a:schemeClr val="bg1"/>
              </a:solidFill>
              <a:latin typeface="Lato" charset="0"/>
              <a:ea typeface="Lato" charset="0"/>
              <a:cs typeface="Lato"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877" y="31906028"/>
            <a:ext cx="9363909" cy="3207570"/>
          </a:xfrm>
          <a:prstGeom prst="rect">
            <a:avLst/>
          </a:prstGeom>
        </p:spPr>
      </p:pic>
    </p:spTree>
    <p:extLst>
      <p:ext uri="{BB962C8B-B14F-4D97-AF65-F5344CB8AC3E}">
        <p14:creationId xmlns:p14="http://schemas.microsoft.com/office/powerpoint/2010/main" val="1892908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D074D9C-0647-4697-8C43-9C38EB7E0278}"/>
              </a:ext>
            </a:extLst>
          </p:cNvPr>
          <p:cNvSpPr/>
          <p:nvPr/>
        </p:nvSpPr>
        <p:spPr>
          <a:xfrm>
            <a:off x="0" y="30609851"/>
            <a:ext cx="27432000" cy="5966149"/>
          </a:xfrm>
          <a:prstGeom prst="rect">
            <a:avLst/>
          </a:prstGeom>
          <a:solidFill>
            <a:srgbClr val="2ABD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4"/>
          </a:p>
        </p:txBody>
      </p:sp>
      <p:sp>
        <p:nvSpPr>
          <p:cNvPr id="5" name="TextBox 4">
            <a:extLst>
              <a:ext uri="{FF2B5EF4-FFF2-40B4-BE49-F238E27FC236}">
                <a16:creationId xmlns:a16="http://schemas.microsoft.com/office/drawing/2014/main" xmlns="" id="{F98AF760-C359-4592-BF1F-0C7A94DA9F89}"/>
              </a:ext>
            </a:extLst>
          </p:cNvPr>
          <p:cNvSpPr txBox="1"/>
          <p:nvPr/>
        </p:nvSpPr>
        <p:spPr>
          <a:xfrm>
            <a:off x="1408324" y="13600011"/>
            <a:ext cx="6911115" cy="13768000"/>
          </a:xfrm>
          <a:prstGeom prst="rect">
            <a:avLst/>
          </a:prstGeom>
          <a:noFill/>
        </p:spPr>
        <p:txBody>
          <a:bodyPr wrap="square" rtlCol="0">
            <a:spAutoFit/>
          </a:bodyPr>
          <a:lstStyle/>
          <a:p>
            <a:pPr>
              <a:lnSpc>
                <a:spcPct val="120000"/>
              </a:lnSpc>
            </a:pPr>
            <a:r>
              <a:rPr lang="en-US" sz="4114" b="1" dirty="0">
                <a:latin typeface="Lato Black" panose="020F0A02020204030203" pitchFamily="34" charset="0"/>
                <a:cs typeface="Arial" panose="020B0604020202020204" pitchFamily="34" charset="0"/>
              </a:rPr>
              <a:t>INTRO</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Just give context for the gap you’re filling</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You’re not going to get yelled at if you don’t cite the 5 papers from 1937 that defined this construct. They’ll download your paper if they want that</a:t>
            </a:r>
            <a:r>
              <a:rPr lang="en-US" sz="4114" dirty="0" smtClean="0">
                <a:latin typeface="Lato" panose="020F0502020204030203" pitchFamily="34" charset="0"/>
                <a:cs typeface="Arial" panose="020B0604020202020204" pitchFamily="34" charset="0"/>
              </a:rPr>
              <a:t>.</a:t>
            </a:r>
          </a:p>
          <a:p>
            <a:pPr marL="489833" indent="-489833">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a:p>
            <a:pPr marL="489833" indent="-489833">
              <a:lnSpc>
                <a:spcPct val="120000"/>
              </a:lnSpc>
              <a:buFont typeface="Arial" panose="020B0604020202020204" pitchFamily="34" charset="0"/>
              <a:buChar char="•"/>
            </a:pPr>
            <a:endParaRPr lang="en-US" sz="4114" b="1" dirty="0">
              <a:latin typeface="Lato" panose="020F0502020204030203" pitchFamily="34" charset="0"/>
              <a:cs typeface="Arial" panose="020B0604020202020204" pitchFamily="34" charset="0"/>
            </a:endParaRPr>
          </a:p>
          <a:p>
            <a:pPr>
              <a:lnSpc>
                <a:spcPct val="120000"/>
              </a:lnSpc>
            </a:pPr>
            <a:r>
              <a:rPr lang="en-US" sz="4114" b="1" dirty="0">
                <a:solidFill>
                  <a:srgbClr val="8C1616"/>
                </a:solidFill>
                <a:latin typeface="Lato Black" panose="020F0A02020204030203" pitchFamily="34" charset="0"/>
                <a:cs typeface="Arial" panose="020B0604020202020204" pitchFamily="34" charset="0"/>
              </a:rPr>
              <a:t>METHODS</a:t>
            </a:r>
          </a:p>
          <a:p>
            <a:pPr marL="636782" indent="-636782">
              <a:lnSpc>
                <a:spcPct val="120000"/>
              </a:lnSpc>
              <a:buFont typeface="+mj-lt"/>
              <a:buAutoNum type="arabicPeriod"/>
            </a:pPr>
            <a:r>
              <a:rPr lang="en-US" sz="4114" dirty="0">
                <a:latin typeface="Lato" panose="020F0502020204030203" pitchFamily="34" charset="0"/>
                <a:cs typeface="Arial" panose="020B0604020202020204" pitchFamily="34" charset="0"/>
              </a:rPr>
              <a:t>N = ###, </a:t>
            </a:r>
          </a:p>
          <a:p>
            <a:pPr marL="636782" indent="-636782">
              <a:lnSpc>
                <a:spcPct val="120000"/>
              </a:lnSpc>
              <a:buFont typeface="+mj-lt"/>
              <a:buAutoNum type="arabicPeriod"/>
            </a:pPr>
            <a:r>
              <a:rPr lang="en-US" sz="4114" dirty="0">
                <a:latin typeface="Lato" panose="020F0502020204030203" pitchFamily="34" charset="0"/>
                <a:cs typeface="Arial" panose="020B0604020202020204" pitchFamily="34" charset="0"/>
              </a:rPr>
              <a:t>Collected this</a:t>
            </a:r>
          </a:p>
          <a:p>
            <a:pPr marL="636782" indent="-636782">
              <a:lnSpc>
                <a:spcPct val="120000"/>
              </a:lnSpc>
              <a:buFont typeface="+mj-lt"/>
              <a:buAutoNum type="arabicPeriod"/>
            </a:pPr>
            <a:r>
              <a:rPr lang="en-US" sz="4114" dirty="0">
                <a:latin typeface="Lato" panose="020F0502020204030203" pitchFamily="34" charset="0"/>
                <a:cs typeface="Arial" panose="020B0604020202020204" pitchFamily="34" charset="0"/>
              </a:rPr>
              <a:t>Tested with X statistical </a:t>
            </a:r>
            <a:r>
              <a:rPr lang="en-US" sz="4114" dirty="0" smtClean="0">
                <a:latin typeface="Lato" panose="020F0502020204030203" pitchFamily="34" charset="0"/>
                <a:cs typeface="Arial" panose="020B0604020202020204" pitchFamily="34" charset="0"/>
              </a:rPr>
              <a:t>test</a:t>
            </a:r>
          </a:p>
          <a:p>
            <a:pPr marL="636782" indent="-636782">
              <a:lnSpc>
                <a:spcPct val="120000"/>
              </a:lnSpc>
              <a:buFont typeface="+mj-lt"/>
              <a:buAutoNum type="arabicPeriod"/>
            </a:pPr>
            <a:r>
              <a:rPr lang="en-US" sz="4114" dirty="0" smtClean="0">
                <a:latin typeface="Lato" panose="020F0502020204030203" pitchFamily="34" charset="0"/>
                <a:cs typeface="Arial" panose="020B0604020202020204" pitchFamily="34" charset="0"/>
              </a:rPr>
              <a:t>Additional info</a:t>
            </a:r>
          </a:p>
          <a:p>
            <a:pPr marL="636782" indent="-636782">
              <a:lnSpc>
                <a:spcPct val="120000"/>
              </a:lnSpc>
              <a:buFont typeface="+mj-lt"/>
              <a:buAutoNum type="arabicPeriod"/>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p:txBody>
      </p:sp>
      <p:sp>
        <p:nvSpPr>
          <p:cNvPr id="6" name="TextBox 5">
            <a:extLst>
              <a:ext uri="{FF2B5EF4-FFF2-40B4-BE49-F238E27FC236}">
                <a16:creationId xmlns:a16="http://schemas.microsoft.com/office/drawing/2014/main" xmlns="" id="{1E1E7EF1-9C6B-4FC5-9AB8-52260F86FE16}"/>
              </a:ext>
            </a:extLst>
          </p:cNvPr>
          <p:cNvSpPr txBox="1"/>
          <p:nvPr/>
        </p:nvSpPr>
        <p:spPr>
          <a:xfrm>
            <a:off x="3347358" y="7403064"/>
            <a:ext cx="7841863" cy="1516697"/>
          </a:xfrm>
          <a:prstGeom prst="rect">
            <a:avLst/>
          </a:prstGeom>
          <a:noFill/>
        </p:spPr>
        <p:txBody>
          <a:bodyPr wrap="square" rtlCol="0">
            <a:spAutoFit/>
          </a:bodyPr>
          <a:lstStyle/>
          <a:p>
            <a:r>
              <a:rPr lang="en-US" sz="4628" b="1" i="1" dirty="0">
                <a:latin typeface="Lato" panose="020F0502020204030203" pitchFamily="34" charset="0"/>
                <a:cs typeface="Lato" panose="020F0502020204030203" pitchFamily="34" charset="0"/>
              </a:rPr>
              <a:t>Title:</a:t>
            </a:r>
            <a:r>
              <a:rPr lang="en-US" sz="4628" i="1" dirty="0">
                <a:latin typeface="Lato" panose="020F0502020204030203" pitchFamily="34" charset="0"/>
                <a:cs typeface="Lato" panose="020F0502020204030203" pitchFamily="34" charset="0"/>
              </a:rPr>
              <a:t/>
            </a:r>
            <a:br>
              <a:rPr lang="en-US" sz="4628" i="1" dirty="0">
                <a:latin typeface="Lato" panose="020F0502020204030203" pitchFamily="34" charset="0"/>
                <a:cs typeface="Lato" panose="020F0502020204030203" pitchFamily="34" charset="0"/>
              </a:rPr>
            </a:br>
            <a:r>
              <a:rPr lang="en-US" sz="4628" i="1" dirty="0">
                <a:latin typeface="Lato" panose="020F0502020204030203" pitchFamily="34" charset="0"/>
                <a:cs typeface="Lato" panose="020F0502020204030203" pitchFamily="34" charset="0"/>
              </a:rPr>
              <a:t>Subtitle</a:t>
            </a:r>
          </a:p>
        </p:txBody>
      </p:sp>
      <p:sp>
        <p:nvSpPr>
          <p:cNvPr id="8" name="Graphic 18">
            <a:extLst>
              <a:ext uri="{FF2B5EF4-FFF2-40B4-BE49-F238E27FC236}">
                <a16:creationId xmlns:a16="http://schemas.microsoft.com/office/drawing/2014/main" xmlns="" id="{AEDBCDB9-CB31-46F9-BCA9-A3365D112F83}"/>
              </a:ext>
            </a:extLst>
          </p:cNvPr>
          <p:cNvSpPr/>
          <p:nvPr/>
        </p:nvSpPr>
        <p:spPr>
          <a:xfrm>
            <a:off x="3486118" y="9577358"/>
            <a:ext cx="308940" cy="287311"/>
          </a:xfrm>
          <a:custGeom>
            <a:avLst/>
            <a:gdLst>
              <a:gd name="connsiteX0" fmla="*/ 310594 w 327663"/>
              <a:gd name="connsiteY0" fmla="*/ 219906 h 335196"/>
              <a:gd name="connsiteX1" fmla="*/ 246568 w 327663"/>
              <a:gd name="connsiteY1" fmla="*/ 176217 h 335196"/>
              <a:gd name="connsiteX2" fmla="*/ 212295 w 327663"/>
              <a:gd name="connsiteY2" fmla="*/ 176217 h 335196"/>
              <a:gd name="connsiteX3" fmla="*/ 165217 w 327663"/>
              <a:gd name="connsiteY3" fmla="*/ 189022 h 335196"/>
              <a:gd name="connsiteX4" fmla="*/ 118138 w 327663"/>
              <a:gd name="connsiteY4" fmla="*/ 176217 h 335196"/>
              <a:gd name="connsiteX5" fmla="*/ 83866 w 327663"/>
              <a:gd name="connsiteY5" fmla="*/ 176217 h 335196"/>
              <a:gd name="connsiteX6" fmla="*/ 19839 w 327663"/>
              <a:gd name="connsiteY6" fmla="*/ 219906 h 335196"/>
              <a:gd name="connsiteX7" fmla="*/ 1385 w 327663"/>
              <a:gd name="connsiteY7" fmla="*/ 299750 h 335196"/>
              <a:gd name="connsiteX8" fmla="*/ 165970 w 327663"/>
              <a:gd name="connsiteY8" fmla="*/ 335529 h 335196"/>
              <a:gd name="connsiteX9" fmla="*/ 329802 w 327663"/>
              <a:gd name="connsiteY9" fmla="*/ 299750 h 335196"/>
              <a:gd name="connsiteX10" fmla="*/ 310594 w 327663"/>
              <a:gd name="connsiteY10" fmla="*/ 219906 h 335196"/>
              <a:gd name="connsiteX11" fmla="*/ 165593 w 327663"/>
              <a:gd name="connsiteY11" fmla="*/ 154749 h 335196"/>
              <a:gd name="connsiteX12" fmla="*/ 242425 w 327663"/>
              <a:gd name="connsiteY12" fmla="*/ 77918 h 335196"/>
              <a:gd name="connsiteX13" fmla="*/ 165593 w 327663"/>
              <a:gd name="connsiteY13" fmla="*/ 1086 h 335196"/>
              <a:gd name="connsiteX14" fmla="*/ 88762 w 327663"/>
              <a:gd name="connsiteY14" fmla="*/ 77918 h 335196"/>
              <a:gd name="connsiteX15" fmla="*/ 165593 w 327663"/>
              <a:gd name="connsiteY15" fmla="*/ 154749 h 33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663" h="335196">
                <a:moveTo>
                  <a:pt x="310594" y="219906"/>
                </a:moveTo>
                <a:cubicBezTo>
                  <a:pt x="287243" y="179983"/>
                  <a:pt x="246568" y="176217"/>
                  <a:pt x="246568" y="176217"/>
                </a:cubicBezTo>
                <a:lnTo>
                  <a:pt x="212295" y="176217"/>
                </a:lnTo>
                <a:cubicBezTo>
                  <a:pt x="198360" y="184126"/>
                  <a:pt x="182541" y="189022"/>
                  <a:pt x="165217" y="189022"/>
                </a:cubicBezTo>
                <a:cubicBezTo>
                  <a:pt x="147892" y="189022"/>
                  <a:pt x="132074" y="184503"/>
                  <a:pt x="118138" y="176217"/>
                </a:cubicBezTo>
                <a:lnTo>
                  <a:pt x="83866" y="176217"/>
                </a:lnTo>
                <a:cubicBezTo>
                  <a:pt x="83866" y="176217"/>
                  <a:pt x="43190" y="179983"/>
                  <a:pt x="19839" y="219906"/>
                </a:cubicBezTo>
                <a:cubicBezTo>
                  <a:pt x="-2758" y="259828"/>
                  <a:pt x="1385" y="299750"/>
                  <a:pt x="1385" y="299750"/>
                </a:cubicBezTo>
                <a:cubicBezTo>
                  <a:pt x="1385" y="299750"/>
                  <a:pt x="37164" y="335529"/>
                  <a:pt x="165970" y="335529"/>
                </a:cubicBezTo>
                <a:cubicBezTo>
                  <a:pt x="294776" y="335529"/>
                  <a:pt x="329802" y="299750"/>
                  <a:pt x="329802" y="299750"/>
                </a:cubicBezTo>
                <a:cubicBezTo>
                  <a:pt x="329802" y="299750"/>
                  <a:pt x="333945" y="259828"/>
                  <a:pt x="310594" y="219906"/>
                </a:cubicBezTo>
                <a:close/>
                <a:moveTo>
                  <a:pt x="165593" y="154749"/>
                </a:moveTo>
                <a:cubicBezTo>
                  <a:pt x="208152" y="154749"/>
                  <a:pt x="242425" y="120477"/>
                  <a:pt x="242425" y="77918"/>
                </a:cubicBezTo>
                <a:cubicBezTo>
                  <a:pt x="242425" y="35359"/>
                  <a:pt x="208152" y="1086"/>
                  <a:pt x="165593" y="1086"/>
                </a:cubicBezTo>
                <a:cubicBezTo>
                  <a:pt x="123035" y="1086"/>
                  <a:pt x="88762" y="35736"/>
                  <a:pt x="88762" y="77918"/>
                </a:cubicBezTo>
                <a:cubicBezTo>
                  <a:pt x="88762" y="120477"/>
                  <a:pt x="123035" y="154749"/>
                  <a:pt x="165593" y="154749"/>
                </a:cubicBezTo>
                <a:close/>
              </a:path>
            </a:pathLst>
          </a:custGeom>
          <a:solidFill>
            <a:schemeClr val="tx1">
              <a:lumMod val="50000"/>
              <a:lumOff val="50000"/>
            </a:schemeClr>
          </a:solidFill>
          <a:ln w="3663" cap="flat">
            <a:noFill/>
            <a:prstDash val="solid"/>
            <a:miter/>
          </a:ln>
        </p:spPr>
        <p:txBody>
          <a:bodyPr rtlCol="0" anchor="ctr"/>
          <a:lstStyle/>
          <a:p>
            <a:endParaRPr lang="en-US" sz="1384"/>
          </a:p>
        </p:txBody>
      </p:sp>
      <p:sp>
        <p:nvSpPr>
          <p:cNvPr id="10" name="Rectangle 9">
            <a:extLst>
              <a:ext uri="{FF2B5EF4-FFF2-40B4-BE49-F238E27FC236}">
                <a16:creationId xmlns:a16="http://schemas.microsoft.com/office/drawing/2014/main" xmlns="" id="{030386EC-D1AC-48D0-B2EC-0AD1DA88A8AB}"/>
              </a:ext>
            </a:extLst>
          </p:cNvPr>
          <p:cNvSpPr/>
          <p:nvPr/>
        </p:nvSpPr>
        <p:spPr>
          <a:xfrm>
            <a:off x="0" y="-25355"/>
            <a:ext cx="27432000" cy="10091057"/>
          </a:xfrm>
          <a:prstGeom prst="rect">
            <a:avLst/>
          </a:prstGeom>
          <a:solidFill>
            <a:srgbClr val="2ABD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4">
              <a:solidFill>
                <a:srgbClr val="2ABDB3"/>
              </a:solidFill>
            </a:endParaRPr>
          </a:p>
        </p:txBody>
      </p:sp>
      <p:sp>
        <p:nvSpPr>
          <p:cNvPr id="2" name="Rectangle 1">
            <a:extLst>
              <a:ext uri="{FF2B5EF4-FFF2-40B4-BE49-F238E27FC236}">
                <a16:creationId xmlns:a16="http://schemas.microsoft.com/office/drawing/2014/main" xmlns="" id="{699EE2F9-E368-471F-966F-6846CB3D7866}"/>
              </a:ext>
            </a:extLst>
          </p:cNvPr>
          <p:cNvSpPr/>
          <p:nvPr/>
        </p:nvSpPr>
        <p:spPr>
          <a:xfrm>
            <a:off x="1408324" y="1190499"/>
            <a:ext cx="24615353" cy="7808676"/>
          </a:xfrm>
          <a:prstGeom prst="rect">
            <a:avLst/>
          </a:prstGeom>
        </p:spPr>
        <p:txBody>
          <a:bodyPr wrap="square">
            <a:spAutoFit/>
          </a:bodyPr>
          <a:lstStyle/>
          <a:p>
            <a:pPr>
              <a:lnSpc>
                <a:spcPct val="130000"/>
              </a:lnSpc>
            </a:pPr>
            <a:r>
              <a:rPr lang="en-US" sz="12857" b="1" dirty="0">
                <a:solidFill>
                  <a:schemeClr val="bg1"/>
                </a:solidFill>
                <a:latin typeface="Lato Black" panose="020F0A02020204030203" pitchFamily="34" charset="0"/>
                <a:ea typeface="Roboto" panose="02000000000000000000" pitchFamily="2" charset="0"/>
                <a:cs typeface="Arial" panose="020B0604020202020204" pitchFamily="34" charset="0"/>
              </a:rPr>
              <a:t>Main finding goes here</a:t>
            </a:r>
            <a:r>
              <a:rPr lang="en-US" sz="12857" dirty="0">
                <a:solidFill>
                  <a:schemeClr val="bg1"/>
                </a:solidFill>
                <a:latin typeface="Lato" panose="020F0502020204030203" pitchFamily="34" charset="0"/>
                <a:ea typeface="Roboto" panose="02000000000000000000" pitchFamily="2" charset="0"/>
                <a:cs typeface="Arial" panose="020B0604020202020204" pitchFamily="34" charset="0"/>
              </a:rPr>
              <a:t>, translated into </a:t>
            </a:r>
            <a:r>
              <a:rPr lang="en-US" sz="12857" dirty="0">
                <a:solidFill>
                  <a:schemeClr val="bg1"/>
                </a:solidFill>
                <a:latin typeface="Lato Black" panose="020F0A02020204030203" pitchFamily="34" charset="0"/>
                <a:ea typeface="Roboto" panose="02000000000000000000" pitchFamily="2" charset="0"/>
                <a:cs typeface="Arial" panose="020B0604020202020204" pitchFamily="34" charset="0"/>
              </a:rPr>
              <a:t>plain English</a:t>
            </a:r>
            <a:r>
              <a:rPr lang="en-US" sz="12857" dirty="0">
                <a:solidFill>
                  <a:schemeClr val="bg1"/>
                </a:solidFill>
                <a:latin typeface="Lato" panose="020F0502020204030203" pitchFamily="34" charset="0"/>
                <a:ea typeface="Roboto" panose="02000000000000000000" pitchFamily="2" charset="0"/>
                <a:cs typeface="Arial" panose="020B0604020202020204" pitchFamily="34" charset="0"/>
              </a:rPr>
              <a:t>. </a:t>
            </a:r>
            <a:r>
              <a:rPr lang="en-US" sz="12857" dirty="0">
                <a:solidFill>
                  <a:schemeClr val="bg1"/>
                </a:solidFill>
                <a:latin typeface="Lato Black" panose="020F0A02020204030203" pitchFamily="34" charset="0"/>
                <a:ea typeface="Roboto" panose="02000000000000000000" pitchFamily="2" charset="0"/>
                <a:cs typeface="Arial" panose="020B0604020202020204" pitchFamily="34" charset="0"/>
              </a:rPr>
              <a:t>Emphasize</a:t>
            </a:r>
            <a:r>
              <a:rPr lang="en-US" sz="12857" dirty="0">
                <a:solidFill>
                  <a:schemeClr val="bg1"/>
                </a:solidFill>
                <a:latin typeface="Lato" panose="020F0502020204030203" pitchFamily="34" charset="0"/>
                <a:ea typeface="Roboto" panose="02000000000000000000" pitchFamily="2" charset="0"/>
                <a:cs typeface="Arial" panose="020B0604020202020204" pitchFamily="34" charset="0"/>
              </a:rPr>
              <a:t> the important words.</a:t>
            </a:r>
            <a:endParaRPr lang="en-US" sz="12857" dirty="0"/>
          </a:p>
        </p:txBody>
      </p:sp>
      <p:sp>
        <p:nvSpPr>
          <p:cNvPr id="3" name="Rectangle 2">
            <a:extLst>
              <a:ext uri="{FF2B5EF4-FFF2-40B4-BE49-F238E27FC236}">
                <a16:creationId xmlns:a16="http://schemas.microsoft.com/office/drawing/2014/main" xmlns="" id="{643038D2-6694-4FF1-AFD6-35D55E87C41A}"/>
              </a:ext>
            </a:extLst>
          </p:cNvPr>
          <p:cNvSpPr/>
          <p:nvPr/>
        </p:nvSpPr>
        <p:spPr>
          <a:xfrm>
            <a:off x="10286570" y="13698995"/>
            <a:ext cx="8214560" cy="13957667"/>
          </a:xfrm>
          <a:prstGeom prst="rect">
            <a:avLst/>
          </a:prstGeom>
        </p:spPr>
        <p:txBody>
          <a:bodyPr wrap="square">
            <a:spAutoFit/>
          </a:bodyPr>
          <a:lstStyle/>
          <a:p>
            <a:pPr>
              <a:lnSpc>
                <a:spcPct val="120000"/>
              </a:lnSpc>
            </a:pPr>
            <a:r>
              <a:rPr lang="en-US" sz="4114" b="1" dirty="0">
                <a:latin typeface="Lato Black" panose="020F0A02020204030203" pitchFamily="34" charset="0"/>
                <a:cs typeface="Arial" panose="020B0604020202020204" pitchFamily="34" charset="0"/>
              </a:rPr>
              <a:t>RESULTS</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Graph or table with essential results only.</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All the other correlations in the ammo bar</a:t>
            </a:r>
            <a:r>
              <a:rPr lang="en-US" sz="4114" dirty="0" smtClean="0">
                <a:latin typeface="Lato" panose="020F0502020204030203" pitchFamily="34" charset="0"/>
                <a:cs typeface="Arial" panose="020B0604020202020204" pitchFamily="34" charset="0"/>
              </a:rPr>
              <a:t>.</a:t>
            </a:r>
          </a:p>
          <a:p>
            <a:pPr marL="489833" indent="-489833">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p>
          <a:p>
            <a:pPr marL="489833" indent="-489833">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a:p>
            <a:pPr>
              <a:lnSpc>
                <a:spcPct val="120000"/>
              </a:lnSpc>
            </a:pPr>
            <a:endParaRPr lang="en-US" sz="4114" dirty="0">
              <a:latin typeface="Lato" panose="020F0502020204030203" pitchFamily="34" charset="0"/>
              <a:cs typeface="Arial" panose="020B0604020202020204" pitchFamily="34" charset="0"/>
            </a:endParaRPr>
          </a:p>
          <a:p>
            <a:pPr>
              <a:lnSpc>
                <a:spcPct val="120000"/>
              </a:lnSpc>
            </a:pPr>
            <a:r>
              <a:rPr lang="en-US" sz="4114" dirty="0">
                <a:latin typeface="Lato Black" panose="020F0A02020204030203" pitchFamily="34" charset="0"/>
                <a:cs typeface="Arial" panose="020B0604020202020204" pitchFamily="34" charset="0"/>
              </a:rPr>
              <a:t>DISCUSSION</a:t>
            </a:r>
          </a:p>
          <a:p>
            <a:pPr marL="391866" indent="-391866">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“If this result actually generalized and I didn’t have to humbly disclaim the possibility of a thousand confounds and limitations, it would imply that</a:t>
            </a:r>
            <a:r>
              <a:rPr lang="en-US" sz="4114" dirty="0" smtClean="0">
                <a:latin typeface="Lato" panose="020F0502020204030203" pitchFamily="34" charset="0"/>
                <a:cs typeface="Arial" panose="020B0604020202020204" pitchFamily="34" charset="0"/>
              </a:rPr>
              <a:t>….”</a:t>
            </a:r>
          </a:p>
          <a:p>
            <a:pPr marL="391866" indent="-391866">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a:p>
            <a:pPr>
              <a:lnSpc>
                <a:spcPct val="120000"/>
              </a:lnSpc>
            </a:pPr>
            <a:endParaRPr lang="en-US" sz="4114" dirty="0">
              <a:latin typeface="Lato" panose="020F0502020204030203" pitchFamily="34" charset="0"/>
              <a:cs typeface="Arial" panose="020B0604020202020204" pitchFamily="34" charset="0"/>
            </a:endParaRPr>
          </a:p>
          <a:p>
            <a:pPr>
              <a:lnSpc>
                <a:spcPct val="120000"/>
              </a:lnSpc>
            </a:pPr>
            <a:r>
              <a:rPr lang="en-US" sz="4628" i="1" dirty="0">
                <a:solidFill>
                  <a:schemeClr val="bg2">
                    <a:lumMod val="75000"/>
                  </a:schemeClr>
                </a:solidFill>
                <a:latin typeface="Lato" panose="020F0502020204030203" pitchFamily="34" charset="0"/>
                <a:cs typeface="Arial" panose="020B0604020202020204" pitchFamily="34" charset="0"/>
              </a:rPr>
              <a:t>Keep font size as high above 28 as possible.</a:t>
            </a:r>
          </a:p>
        </p:txBody>
      </p:sp>
      <p:cxnSp>
        <p:nvCxnSpPr>
          <p:cNvPr id="14" name="Straight Connector 13">
            <a:extLst>
              <a:ext uri="{FF2B5EF4-FFF2-40B4-BE49-F238E27FC236}">
                <a16:creationId xmlns:a16="http://schemas.microsoft.com/office/drawing/2014/main" xmlns="" id="{CF352244-5B1B-48A4-BB73-9F770DBFB737}"/>
              </a:ext>
            </a:extLst>
          </p:cNvPr>
          <p:cNvCxnSpPr/>
          <p:nvPr/>
        </p:nvCxnSpPr>
        <p:spPr>
          <a:xfrm>
            <a:off x="19304000" y="10065702"/>
            <a:ext cx="11409" cy="20762641"/>
          </a:xfrm>
          <a:prstGeom prst="line">
            <a:avLst/>
          </a:prstGeom>
          <a:ln w="76200">
            <a:solidFill>
              <a:srgbClr val="2ABDB3"/>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xmlns="" id="{FEF09AAC-A47D-43E5-A106-FABBAC32BA3E}"/>
              </a:ext>
            </a:extLst>
          </p:cNvPr>
          <p:cNvSpPr txBox="1"/>
          <p:nvPr/>
        </p:nvSpPr>
        <p:spPr>
          <a:xfrm>
            <a:off x="1127056" y="10734966"/>
            <a:ext cx="17374073" cy="2202783"/>
          </a:xfrm>
          <a:prstGeom prst="rect">
            <a:avLst/>
          </a:prstGeom>
          <a:noFill/>
        </p:spPr>
        <p:txBody>
          <a:bodyPr wrap="square" rtlCol="0">
            <a:spAutoFit/>
          </a:bodyPr>
          <a:lstStyle/>
          <a:p>
            <a:r>
              <a:rPr lang="en-US" sz="6857" b="1" dirty="0">
                <a:latin typeface="Lato" panose="020F0502020204030203" pitchFamily="34" charset="0"/>
                <a:cs typeface="Lato" panose="020F0502020204030203" pitchFamily="34" charset="0"/>
              </a:rPr>
              <a:t>Title goes here; make it small if you need to free up space.</a:t>
            </a:r>
            <a:endParaRPr lang="en-US" sz="6857" dirty="0"/>
          </a:p>
        </p:txBody>
      </p:sp>
      <p:sp>
        <p:nvSpPr>
          <p:cNvPr id="21" name="TextBox 20">
            <a:extLst>
              <a:ext uri="{FF2B5EF4-FFF2-40B4-BE49-F238E27FC236}">
                <a16:creationId xmlns:a16="http://schemas.microsoft.com/office/drawing/2014/main" xmlns="" id="{F5045767-D451-47EC-8C33-AF2C20FBB84D}"/>
              </a:ext>
            </a:extLst>
          </p:cNvPr>
          <p:cNvSpPr txBox="1"/>
          <p:nvPr/>
        </p:nvSpPr>
        <p:spPr>
          <a:xfrm>
            <a:off x="19840290" y="10891378"/>
            <a:ext cx="7069197" cy="10221388"/>
          </a:xfrm>
          <a:prstGeom prst="rect">
            <a:avLst/>
          </a:prstGeom>
          <a:noFill/>
        </p:spPr>
        <p:txBody>
          <a:bodyPr wrap="square" rtlCol="0">
            <a:spAutoFit/>
          </a:bodyPr>
          <a:lstStyle/>
          <a:p>
            <a:r>
              <a:rPr lang="en-US" sz="5143" b="1" dirty="0">
                <a:latin typeface="Lato" panose="020F0502020204030203" pitchFamily="34" charset="0"/>
                <a:cs typeface="Arial" panose="020B0604020202020204" pitchFamily="34" charset="0"/>
              </a:rPr>
              <a:t>AMMO BAR</a:t>
            </a:r>
          </a:p>
          <a:p>
            <a:endParaRPr lang="en-US" sz="5143" b="1" dirty="0">
              <a:latin typeface="Lato" panose="020F0502020204030203" pitchFamily="34" charset="0"/>
              <a:cs typeface="Arial" panose="020B0604020202020204" pitchFamily="34" charset="0"/>
            </a:endParaRPr>
          </a:p>
          <a:p>
            <a:r>
              <a:rPr lang="en-US" sz="4628" b="1" dirty="0">
                <a:latin typeface="Lato" panose="020F0502020204030203" pitchFamily="34" charset="0"/>
                <a:cs typeface="Arial" panose="020B0604020202020204" pitchFamily="34" charset="0"/>
              </a:rPr>
              <a:t>Delete this and replace it with your…</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Graphs</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Correlation tables</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Figures</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nuance that you’re worried about leaving out.</a:t>
            </a:r>
          </a:p>
          <a:p>
            <a:pPr marL="979665" indent="-979665">
              <a:buFont typeface="Arial" panose="020B0604020202020204" pitchFamily="34" charset="0"/>
              <a:buChar char="•"/>
            </a:pPr>
            <a:r>
              <a:rPr lang="en-US" sz="4628" b="1" dirty="0">
                <a:latin typeface="Lato" panose="020F0502020204030203" pitchFamily="34" charset="0"/>
                <a:cs typeface="Arial" panose="020B0604020202020204" pitchFamily="34" charset="0"/>
              </a:rPr>
              <a:t>Keep it messy!</a:t>
            </a:r>
            <a:r>
              <a:rPr lang="en-US" sz="4628" dirty="0">
                <a:latin typeface="Lato" panose="020F0502020204030203" pitchFamily="34" charset="0"/>
                <a:cs typeface="Arial" panose="020B0604020202020204" pitchFamily="34" charset="0"/>
              </a:rPr>
              <a:t> This section is just for you</a:t>
            </a:r>
            <a:r>
              <a:rPr lang="en-US" sz="4628" dirty="0" smtClean="0">
                <a:latin typeface="Lato" panose="020F0502020204030203" pitchFamily="34" charset="0"/>
                <a:cs typeface="Arial" panose="020B0604020202020204" pitchFamily="34" charset="0"/>
              </a:rPr>
              <a:t>.</a:t>
            </a:r>
          </a:p>
          <a:p>
            <a:pPr marL="979665" indent="-979665">
              <a:buFont typeface="Arial" panose="020B0604020202020204" pitchFamily="34" charset="0"/>
              <a:buChar char="•"/>
            </a:pPr>
            <a:r>
              <a:rPr lang="en-US" sz="4628" dirty="0" smtClean="0">
                <a:latin typeface="Lato" panose="020F0502020204030203" pitchFamily="34" charset="0"/>
                <a:cs typeface="Arial" panose="020B0604020202020204" pitchFamily="34" charset="0"/>
              </a:rPr>
              <a:t>Additional info</a:t>
            </a:r>
            <a:endParaRPr lang="en-US" sz="4628" dirty="0">
              <a:latin typeface="Lato" panose="020F0502020204030203" pitchFamily="34" charset="0"/>
              <a:cs typeface="Arial" panose="020B0604020202020204" pitchFamily="34" charset="0"/>
            </a:endParaRPr>
          </a:p>
        </p:txBody>
      </p:sp>
      <p:sp>
        <p:nvSpPr>
          <p:cNvPr id="23" name="Graphic 18">
            <a:extLst>
              <a:ext uri="{FF2B5EF4-FFF2-40B4-BE49-F238E27FC236}">
                <a16:creationId xmlns:a16="http://schemas.microsoft.com/office/drawing/2014/main" xmlns="" id="{196C165A-405D-4820-9F17-91CA8CD4F5EF}"/>
              </a:ext>
            </a:extLst>
          </p:cNvPr>
          <p:cNvSpPr/>
          <p:nvPr/>
        </p:nvSpPr>
        <p:spPr>
          <a:xfrm>
            <a:off x="1408323" y="29796127"/>
            <a:ext cx="308940" cy="287311"/>
          </a:xfrm>
          <a:custGeom>
            <a:avLst/>
            <a:gdLst>
              <a:gd name="connsiteX0" fmla="*/ 310594 w 327663"/>
              <a:gd name="connsiteY0" fmla="*/ 219906 h 335196"/>
              <a:gd name="connsiteX1" fmla="*/ 246568 w 327663"/>
              <a:gd name="connsiteY1" fmla="*/ 176217 h 335196"/>
              <a:gd name="connsiteX2" fmla="*/ 212295 w 327663"/>
              <a:gd name="connsiteY2" fmla="*/ 176217 h 335196"/>
              <a:gd name="connsiteX3" fmla="*/ 165217 w 327663"/>
              <a:gd name="connsiteY3" fmla="*/ 189022 h 335196"/>
              <a:gd name="connsiteX4" fmla="*/ 118138 w 327663"/>
              <a:gd name="connsiteY4" fmla="*/ 176217 h 335196"/>
              <a:gd name="connsiteX5" fmla="*/ 83866 w 327663"/>
              <a:gd name="connsiteY5" fmla="*/ 176217 h 335196"/>
              <a:gd name="connsiteX6" fmla="*/ 19839 w 327663"/>
              <a:gd name="connsiteY6" fmla="*/ 219906 h 335196"/>
              <a:gd name="connsiteX7" fmla="*/ 1385 w 327663"/>
              <a:gd name="connsiteY7" fmla="*/ 299750 h 335196"/>
              <a:gd name="connsiteX8" fmla="*/ 165970 w 327663"/>
              <a:gd name="connsiteY8" fmla="*/ 335529 h 335196"/>
              <a:gd name="connsiteX9" fmla="*/ 329802 w 327663"/>
              <a:gd name="connsiteY9" fmla="*/ 299750 h 335196"/>
              <a:gd name="connsiteX10" fmla="*/ 310594 w 327663"/>
              <a:gd name="connsiteY10" fmla="*/ 219906 h 335196"/>
              <a:gd name="connsiteX11" fmla="*/ 165593 w 327663"/>
              <a:gd name="connsiteY11" fmla="*/ 154749 h 335196"/>
              <a:gd name="connsiteX12" fmla="*/ 242425 w 327663"/>
              <a:gd name="connsiteY12" fmla="*/ 77918 h 335196"/>
              <a:gd name="connsiteX13" fmla="*/ 165593 w 327663"/>
              <a:gd name="connsiteY13" fmla="*/ 1086 h 335196"/>
              <a:gd name="connsiteX14" fmla="*/ 88762 w 327663"/>
              <a:gd name="connsiteY14" fmla="*/ 77918 h 335196"/>
              <a:gd name="connsiteX15" fmla="*/ 165593 w 327663"/>
              <a:gd name="connsiteY15" fmla="*/ 154749 h 33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663" h="335196">
                <a:moveTo>
                  <a:pt x="310594" y="219906"/>
                </a:moveTo>
                <a:cubicBezTo>
                  <a:pt x="287243" y="179983"/>
                  <a:pt x="246568" y="176217"/>
                  <a:pt x="246568" y="176217"/>
                </a:cubicBezTo>
                <a:lnTo>
                  <a:pt x="212295" y="176217"/>
                </a:lnTo>
                <a:cubicBezTo>
                  <a:pt x="198360" y="184126"/>
                  <a:pt x="182541" y="189022"/>
                  <a:pt x="165217" y="189022"/>
                </a:cubicBezTo>
                <a:cubicBezTo>
                  <a:pt x="147892" y="189022"/>
                  <a:pt x="132074" y="184503"/>
                  <a:pt x="118138" y="176217"/>
                </a:cubicBezTo>
                <a:lnTo>
                  <a:pt x="83866" y="176217"/>
                </a:lnTo>
                <a:cubicBezTo>
                  <a:pt x="83866" y="176217"/>
                  <a:pt x="43190" y="179983"/>
                  <a:pt x="19839" y="219906"/>
                </a:cubicBezTo>
                <a:cubicBezTo>
                  <a:pt x="-2758" y="259828"/>
                  <a:pt x="1385" y="299750"/>
                  <a:pt x="1385" y="299750"/>
                </a:cubicBezTo>
                <a:cubicBezTo>
                  <a:pt x="1385" y="299750"/>
                  <a:pt x="37164" y="335529"/>
                  <a:pt x="165970" y="335529"/>
                </a:cubicBezTo>
                <a:cubicBezTo>
                  <a:pt x="294776" y="335529"/>
                  <a:pt x="329802" y="299750"/>
                  <a:pt x="329802" y="299750"/>
                </a:cubicBezTo>
                <a:cubicBezTo>
                  <a:pt x="329802" y="299750"/>
                  <a:pt x="333945" y="259828"/>
                  <a:pt x="310594" y="219906"/>
                </a:cubicBezTo>
                <a:close/>
                <a:moveTo>
                  <a:pt x="165593" y="154749"/>
                </a:moveTo>
                <a:cubicBezTo>
                  <a:pt x="208152" y="154749"/>
                  <a:pt x="242425" y="120477"/>
                  <a:pt x="242425" y="77918"/>
                </a:cubicBezTo>
                <a:cubicBezTo>
                  <a:pt x="242425" y="35359"/>
                  <a:pt x="208152" y="1086"/>
                  <a:pt x="165593" y="1086"/>
                </a:cubicBezTo>
                <a:cubicBezTo>
                  <a:pt x="123035" y="1086"/>
                  <a:pt x="88762" y="35736"/>
                  <a:pt x="88762" y="77918"/>
                </a:cubicBezTo>
                <a:cubicBezTo>
                  <a:pt x="88762" y="120477"/>
                  <a:pt x="123035" y="154749"/>
                  <a:pt x="165593" y="154749"/>
                </a:cubicBezTo>
                <a:close/>
              </a:path>
            </a:pathLst>
          </a:custGeom>
          <a:solidFill>
            <a:schemeClr val="tx1">
              <a:lumMod val="50000"/>
              <a:lumOff val="50000"/>
            </a:schemeClr>
          </a:solidFill>
          <a:ln w="3663" cap="flat">
            <a:noFill/>
            <a:prstDash val="solid"/>
            <a:miter/>
          </a:ln>
        </p:spPr>
        <p:txBody>
          <a:bodyPr rtlCol="0" anchor="ctr"/>
          <a:lstStyle/>
          <a:p>
            <a:endParaRPr lang="en-US" sz="1384"/>
          </a:p>
        </p:txBody>
      </p:sp>
      <p:sp>
        <p:nvSpPr>
          <p:cNvPr id="17" name="Rectangle 16"/>
          <p:cNvSpPr/>
          <p:nvPr/>
        </p:nvSpPr>
        <p:spPr>
          <a:xfrm>
            <a:off x="1967319" y="29688205"/>
            <a:ext cx="5819350" cy="461665"/>
          </a:xfrm>
          <a:prstGeom prst="rect">
            <a:avLst/>
          </a:prstGeom>
        </p:spPr>
        <p:txBody>
          <a:bodyPr wrap="none">
            <a:spAutoFit/>
          </a:bodyPr>
          <a:lstStyle/>
          <a:p>
            <a:r>
              <a:rPr lang="en-US" sz="2400" dirty="0">
                <a:latin typeface="Lato" panose="020F0502020204030203" pitchFamily="34" charset="0"/>
                <a:cs typeface="Lato" panose="020F0502020204030203" pitchFamily="34" charset="0"/>
              </a:rPr>
              <a:t>Leeroy Jenkins, author2, author3, author4</a:t>
            </a:r>
            <a:endParaRPr lang="en-US" sz="2400" b="1" dirty="0">
              <a:latin typeface="Lato" panose="020F0502020204030203" pitchFamily="34" charset="0"/>
              <a:cs typeface="Lato" panose="020F0502020204030203" pitchFamily="34" charset="0"/>
            </a:endParaRPr>
          </a:p>
        </p:txBody>
      </p:sp>
      <p:sp>
        <p:nvSpPr>
          <p:cNvPr id="32" name="Rectangle 31"/>
          <p:cNvSpPr/>
          <p:nvPr/>
        </p:nvSpPr>
        <p:spPr>
          <a:xfrm>
            <a:off x="20503472" y="27434506"/>
            <a:ext cx="6213513" cy="2877711"/>
          </a:xfrm>
          <a:prstGeom prst="rect">
            <a:avLst/>
          </a:prstGeom>
        </p:spPr>
        <p:txBody>
          <a:bodyPr wrap="square">
            <a:spAutoFit/>
          </a:bodyPr>
          <a:lstStyle/>
          <a:p>
            <a:pPr>
              <a:lnSpc>
                <a:spcPct val="120000"/>
              </a:lnSpc>
            </a:pPr>
            <a:r>
              <a:rPr lang="en-US" sz="3771" i="1" dirty="0">
                <a:solidFill>
                  <a:schemeClr val="bg2">
                    <a:lumMod val="75000"/>
                  </a:schemeClr>
                </a:solidFill>
                <a:latin typeface="Lato" panose="020F0502020204030203" pitchFamily="34" charset="0"/>
                <a:cs typeface="Arial" panose="020B0604020202020204" pitchFamily="34" charset="0"/>
              </a:rPr>
              <a:t>Easily create your own QR code here: </a:t>
            </a:r>
            <a:r>
              <a:rPr lang="en-US" sz="3771" i="1" dirty="0">
                <a:solidFill>
                  <a:schemeClr val="bg2">
                    <a:lumMod val="75000"/>
                  </a:schemeClr>
                </a:solidFill>
                <a:latin typeface="Lato" panose="020F0502020204030203" pitchFamily="34" charset="0"/>
                <a:cs typeface="Arial" panose="020B0604020202020204" pitchFamily="34" charset="0"/>
                <a:hlinkClick r:id="rId2"/>
              </a:rPr>
              <a:t>https://</a:t>
            </a:r>
            <a:r>
              <a:rPr lang="en-US" sz="3771" i="1" dirty="0" err="1">
                <a:solidFill>
                  <a:schemeClr val="bg2">
                    <a:lumMod val="75000"/>
                  </a:schemeClr>
                </a:solidFill>
                <a:latin typeface="Lato" panose="020F0502020204030203" pitchFamily="34" charset="0"/>
                <a:cs typeface="Arial" panose="020B0604020202020204" pitchFamily="34" charset="0"/>
                <a:hlinkClick r:id="rId2"/>
              </a:rPr>
              <a:t>www.qrcode-monkey.com</a:t>
            </a:r>
            <a:endParaRPr lang="en-US" sz="3771" i="1" dirty="0">
              <a:solidFill>
                <a:schemeClr val="bg2">
                  <a:lumMod val="75000"/>
                </a:schemeClr>
              </a:solidFill>
              <a:latin typeface="Lato" panose="020F0502020204030203" pitchFamily="34" charset="0"/>
              <a:cs typeface="Arial" panose="020B0604020202020204" pitchFamily="34" charset="0"/>
            </a:endParaRPr>
          </a:p>
        </p:txBody>
      </p:sp>
      <p:grpSp>
        <p:nvGrpSpPr>
          <p:cNvPr id="36" name="Group 35">
            <a:extLst>
              <a:ext uri="{FF2B5EF4-FFF2-40B4-BE49-F238E27FC236}">
                <a16:creationId xmlns:a16="http://schemas.microsoft.com/office/drawing/2014/main" xmlns="" id="{A944F5FC-ACA9-410F-87AE-D337A6A2883B}"/>
              </a:ext>
            </a:extLst>
          </p:cNvPr>
          <p:cNvGrpSpPr/>
          <p:nvPr/>
        </p:nvGrpSpPr>
        <p:grpSpPr>
          <a:xfrm>
            <a:off x="13692641" y="31750327"/>
            <a:ext cx="3906561" cy="3827144"/>
            <a:chOff x="8496436" y="33018139"/>
            <a:chExt cx="5698443" cy="5582599"/>
          </a:xfrm>
        </p:grpSpPr>
        <p:sp>
          <p:nvSpPr>
            <p:cNvPr id="37" name="Rectangle 36">
              <a:extLst>
                <a:ext uri="{FF2B5EF4-FFF2-40B4-BE49-F238E27FC236}">
                  <a16:creationId xmlns:a16="http://schemas.microsoft.com/office/drawing/2014/main" xmlns="" id="{112CAA3C-1489-4B76-BE55-54F7895EC144}"/>
                </a:ext>
              </a:extLst>
            </p:cNvPr>
            <p:cNvSpPr/>
            <p:nvPr/>
          </p:nvSpPr>
          <p:spPr>
            <a:xfrm>
              <a:off x="8496436" y="33018139"/>
              <a:ext cx="5698443" cy="5582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4"/>
            </a:p>
          </p:txBody>
        </p:sp>
        <p:pic>
          <p:nvPicPr>
            <p:cNvPr id="38" name="Graphic 11">
              <a:extLst>
                <a:ext uri="{FF2B5EF4-FFF2-40B4-BE49-F238E27FC236}">
                  <a16:creationId xmlns:a16="http://schemas.microsoft.com/office/drawing/2014/main" xmlns="" id="{2E3B82C2-9541-4FAF-87B2-E59C27A55FBA}"/>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8771139" y="33274840"/>
              <a:ext cx="5149036" cy="5149036"/>
            </a:xfrm>
            <a:prstGeom prst="rect">
              <a:avLst/>
            </a:prstGeom>
          </p:spPr>
        </p:pic>
      </p:grpSp>
      <p:sp>
        <p:nvSpPr>
          <p:cNvPr id="39" name="Graphic 7">
            <a:extLst>
              <a:ext uri="{FF2B5EF4-FFF2-40B4-BE49-F238E27FC236}">
                <a16:creationId xmlns:a16="http://schemas.microsoft.com/office/drawing/2014/main" xmlns="" id="{BBC179CC-CA98-4CD3-A6FA-62C8EDADEDE8}"/>
              </a:ext>
            </a:extLst>
          </p:cNvPr>
          <p:cNvSpPr/>
          <p:nvPr/>
        </p:nvSpPr>
        <p:spPr>
          <a:xfrm>
            <a:off x="11597165" y="32288457"/>
            <a:ext cx="1077260" cy="1863368"/>
          </a:xfrm>
          <a:custGeom>
            <a:avLst/>
            <a:gdLst>
              <a:gd name="connsiteX0" fmla="*/ 321256 w 2089376"/>
              <a:gd name="connsiteY0" fmla="*/ 0 h 3614056"/>
              <a:gd name="connsiteX1" fmla="*/ 0 w 2089376"/>
              <a:gd name="connsiteY1" fmla="*/ 321256 h 3614056"/>
              <a:gd name="connsiteX2" fmla="*/ 0 w 2089376"/>
              <a:gd name="connsiteY2" fmla="*/ 3292801 h 3614056"/>
              <a:gd name="connsiteX3" fmla="*/ 321256 w 2089376"/>
              <a:gd name="connsiteY3" fmla="*/ 3614057 h 3614056"/>
              <a:gd name="connsiteX4" fmla="*/ 1815047 w 2089376"/>
              <a:gd name="connsiteY4" fmla="*/ 3614057 h 3614056"/>
              <a:gd name="connsiteX5" fmla="*/ 2136303 w 2089376"/>
              <a:gd name="connsiteY5" fmla="*/ 3292801 h 3614056"/>
              <a:gd name="connsiteX6" fmla="*/ 2136303 w 2089376"/>
              <a:gd name="connsiteY6" fmla="*/ 321256 h 3614056"/>
              <a:gd name="connsiteX7" fmla="*/ 1815047 w 2089376"/>
              <a:gd name="connsiteY7" fmla="*/ 0 h 3614056"/>
              <a:gd name="connsiteX8" fmla="*/ 321256 w 2089376"/>
              <a:gd name="connsiteY8" fmla="*/ 0 h 3614056"/>
              <a:gd name="connsiteX9" fmla="*/ 889115 w 2089376"/>
              <a:gd name="connsiteY9" fmla="*/ 309397 h 3614056"/>
              <a:gd name="connsiteX10" fmla="*/ 1247302 w 2089376"/>
              <a:gd name="connsiteY10" fmla="*/ 309397 h 3614056"/>
              <a:gd name="connsiteX11" fmla="*/ 1289936 w 2089376"/>
              <a:gd name="connsiteY11" fmla="*/ 369650 h 3614056"/>
              <a:gd name="connsiteX12" fmla="*/ 1247302 w 2089376"/>
              <a:gd name="connsiteY12" fmla="*/ 429903 h 3614056"/>
              <a:gd name="connsiteX13" fmla="*/ 889115 w 2089376"/>
              <a:gd name="connsiteY13" fmla="*/ 429903 h 3614056"/>
              <a:gd name="connsiteX14" fmla="*/ 846480 w 2089376"/>
              <a:gd name="connsiteY14" fmla="*/ 369650 h 3614056"/>
              <a:gd name="connsiteX15" fmla="*/ 889115 w 2089376"/>
              <a:gd name="connsiteY15" fmla="*/ 309397 h 3614056"/>
              <a:gd name="connsiteX16" fmla="*/ 176468 w 2089376"/>
              <a:gd name="connsiteY16" fmla="*/ 738905 h 3614056"/>
              <a:gd name="connsiteX17" fmla="*/ 1959892 w 2089376"/>
              <a:gd name="connsiteY17" fmla="*/ 738905 h 3614056"/>
              <a:gd name="connsiteX18" fmla="*/ 1959892 w 2089376"/>
              <a:gd name="connsiteY18" fmla="*/ 2875208 h 3614056"/>
              <a:gd name="connsiteX19" fmla="*/ 176468 w 2089376"/>
              <a:gd name="connsiteY19" fmla="*/ 2875208 h 3614056"/>
              <a:gd name="connsiteX20" fmla="*/ 176468 w 2089376"/>
              <a:gd name="connsiteY20" fmla="*/ 738905 h 3614056"/>
              <a:gd name="connsiteX21" fmla="*/ 1068180 w 2089376"/>
              <a:gd name="connsiteY21" fmla="*/ 3045747 h 3614056"/>
              <a:gd name="connsiteX22" fmla="*/ 1068180 w 2089376"/>
              <a:gd name="connsiteY22" fmla="*/ 3045747 h 3614056"/>
              <a:gd name="connsiteX23" fmla="*/ 1267066 w 2089376"/>
              <a:gd name="connsiteY23" fmla="*/ 3244633 h 3614056"/>
              <a:gd name="connsiteX24" fmla="*/ 1267066 w 2089376"/>
              <a:gd name="connsiteY24" fmla="*/ 3244633 h 3614056"/>
              <a:gd name="connsiteX25" fmla="*/ 1267066 w 2089376"/>
              <a:gd name="connsiteY25" fmla="*/ 3244633 h 3614056"/>
              <a:gd name="connsiteX26" fmla="*/ 1267066 w 2089376"/>
              <a:gd name="connsiteY26" fmla="*/ 3244633 h 3614056"/>
              <a:gd name="connsiteX27" fmla="*/ 1068180 w 2089376"/>
              <a:gd name="connsiteY27" fmla="*/ 3443519 h 3614056"/>
              <a:gd name="connsiteX28" fmla="*/ 1068180 w 2089376"/>
              <a:gd name="connsiteY28" fmla="*/ 3443519 h 3614056"/>
              <a:gd name="connsiteX29" fmla="*/ 1068180 w 2089376"/>
              <a:gd name="connsiteY29" fmla="*/ 3443519 h 3614056"/>
              <a:gd name="connsiteX30" fmla="*/ 1068180 w 2089376"/>
              <a:gd name="connsiteY30" fmla="*/ 3443519 h 3614056"/>
              <a:gd name="connsiteX31" fmla="*/ 869294 w 2089376"/>
              <a:gd name="connsiteY31" fmla="*/ 3244633 h 3614056"/>
              <a:gd name="connsiteX32" fmla="*/ 869294 w 2089376"/>
              <a:gd name="connsiteY32" fmla="*/ 3244633 h 3614056"/>
              <a:gd name="connsiteX33" fmla="*/ 869294 w 2089376"/>
              <a:gd name="connsiteY33" fmla="*/ 3244633 h 3614056"/>
              <a:gd name="connsiteX34" fmla="*/ 869294 w 2089376"/>
              <a:gd name="connsiteY34" fmla="*/ 3244633 h 3614056"/>
              <a:gd name="connsiteX35" fmla="*/ 1068180 w 2089376"/>
              <a:gd name="connsiteY35" fmla="*/ 3045747 h 3614056"/>
              <a:gd name="connsiteX36" fmla="*/ 1068180 w 2089376"/>
              <a:gd name="connsiteY36" fmla="*/ 3045747 h 3614056"/>
              <a:gd name="connsiteX37" fmla="*/ 1068180 w 2089376"/>
              <a:gd name="connsiteY37" fmla="*/ 3045747 h 361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89376" h="3614056">
                <a:moveTo>
                  <a:pt x="321256" y="0"/>
                </a:moveTo>
                <a:cubicBezTo>
                  <a:pt x="144562" y="0"/>
                  <a:pt x="0" y="144562"/>
                  <a:pt x="0" y="321256"/>
                </a:cubicBezTo>
                <a:lnTo>
                  <a:pt x="0" y="3292801"/>
                </a:lnTo>
                <a:cubicBezTo>
                  <a:pt x="0" y="3469495"/>
                  <a:pt x="144562" y="3614057"/>
                  <a:pt x="321256" y="3614057"/>
                </a:cubicBezTo>
                <a:lnTo>
                  <a:pt x="1815047" y="3614057"/>
                </a:lnTo>
                <a:cubicBezTo>
                  <a:pt x="1991741" y="3614057"/>
                  <a:pt x="2136303" y="3469495"/>
                  <a:pt x="2136303" y="3292801"/>
                </a:cubicBezTo>
                <a:lnTo>
                  <a:pt x="2136303" y="321256"/>
                </a:lnTo>
                <a:cubicBezTo>
                  <a:pt x="2136303" y="144562"/>
                  <a:pt x="1991741" y="0"/>
                  <a:pt x="1815047" y="0"/>
                </a:cubicBezTo>
                <a:lnTo>
                  <a:pt x="321256" y="0"/>
                </a:lnTo>
                <a:close/>
                <a:moveTo>
                  <a:pt x="889115" y="309397"/>
                </a:moveTo>
                <a:lnTo>
                  <a:pt x="1247302" y="309397"/>
                </a:lnTo>
                <a:cubicBezTo>
                  <a:pt x="1270849" y="309397"/>
                  <a:pt x="1289936" y="336390"/>
                  <a:pt x="1289936" y="369650"/>
                </a:cubicBezTo>
                <a:cubicBezTo>
                  <a:pt x="1289936" y="402911"/>
                  <a:pt x="1270849" y="429903"/>
                  <a:pt x="1247302" y="429903"/>
                </a:cubicBezTo>
                <a:lnTo>
                  <a:pt x="889115" y="429903"/>
                </a:lnTo>
                <a:cubicBezTo>
                  <a:pt x="865567" y="429903"/>
                  <a:pt x="846480" y="402911"/>
                  <a:pt x="846480" y="369650"/>
                </a:cubicBezTo>
                <a:cubicBezTo>
                  <a:pt x="846480" y="336390"/>
                  <a:pt x="865567" y="309397"/>
                  <a:pt x="889115" y="309397"/>
                </a:cubicBezTo>
                <a:close/>
                <a:moveTo>
                  <a:pt x="176468" y="738905"/>
                </a:moveTo>
                <a:lnTo>
                  <a:pt x="1959892" y="738905"/>
                </a:lnTo>
                <a:lnTo>
                  <a:pt x="1959892" y="2875208"/>
                </a:lnTo>
                <a:lnTo>
                  <a:pt x="176468" y="2875208"/>
                </a:lnTo>
                <a:lnTo>
                  <a:pt x="176468" y="738905"/>
                </a:lnTo>
                <a:close/>
                <a:moveTo>
                  <a:pt x="1068180" y="3045747"/>
                </a:moveTo>
                <a:cubicBezTo>
                  <a:pt x="1068180" y="3045747"/>
                  <a:pt x="1068180" y="3045747"/>
                  <a:pt x="1068180" y="3045747"/>
                </a:cubicBezTo>
                <a:cubicBezTo>
                  <a:pt x="1178013" y="3045747"/>
                  <a:pt x="1267066" y="3134799"/>
                  <a:pt x="1267066" y="3244633"/>
                </a:cubicBezTo>
                <a:cubicBezTo>
                  <a:pt x="1267066" y="3244633"/>
                  <a:pt x="1267066" y="3244633"/>
                  <a:pt x="1267066" y="3244633"/>
                </a:cubicBezTo>
                <a:lnTo>
                  <a:pt x="1267066" y="3244633"/>
                </a:lnTo>
                <a:cubicBezTo>
                  <a:pt x="1267066" y="3244633"/>
                  <a:pt x="1267066" y="3244633"/>
                  <a:pt x="1267066" y="3244633"/>
                </a:cubicBezTo>
                <a:cubicBezTo>
                  <a:pt x="1267066" y="3354466"/>
                  <a:pt x="1178013" y="3443519"/>
                  <a:pt x="1068180" y="3443519"/>
                </a:cubicBezTo>
                <a:cubicBezTo>
                  <a:pt x="1068180" y="3443519"/>
                  <a:pt x="1068180" y="3443519"/>
                  <a:pt x="1068180" y="3443519"/>
                </a:cubicBezTo>
                <a:lnTo>
                  <a:pt x="1068180" y="3443519"/>
                </a:lnTo>
                <a:cubicBezTo>
                  <a:pt x="1068180" y="3443519"/>
                  <a:pt x="1068180" y="3443519"/>
                  <a:pt x="1068180" y="3443519"/>
                </a:cubicBezTo>
                <a:cubicBezTo>
                  <a:pt x="958346" y="3443519"/>
                  <a:pt x="869294" y="3354466"/>
                  <a:pt x="869294" y="3244633"/>
                </a:cubicBezTo>
                <a:cubicBezTo>
                  <a:pt x="869294" y="3244633"/>
                  <a:pt x="869294" y="3244633"/>
                  <a:pt x="869294" y="3244633"/>
                </a:cubicBezTo>
                <a:lnTo>
                  <a:pt x="869294" y="3244633"/>
                </a:lnTo>
                <a:cubicBezTo>
                  <a:pt x="869294" y="3244633"/>
                  <a:pt x="869294" y="3244633"/>
                  <a:pt x="869294" y="3244633"/>
                </a:cubicBezTo>
                <a:cubicBezTo>
                  <a:pt x="869294" y="3134799"/>
                  <a:pt x="958346" y="3045747"/>
                  <a:pt x="1068180" y="3045747"/>
                </a:cubicBezTo>
                <a:cubicBezTo>
                  <a:pt x="1068180" y="3045747"/>
                  <a:pt x="1068180" y="3045747"/>
                  <a:pt x="1068180" y="3045747"/>
                </a:cubicBezTo>
                <a:lnTo>
                  <a:pt x="1068180" y="3045747"/>
                </a:lnTo>
                <a:close/>
              </a:path>
            </a:pathLst>
          </a:custGeom>
          <a:solidFill>
            <a:srgbClr val="752F8B"/>
          </a:solidFill>
          <a:ln w="56406" cap="flat">
            <a:noFill/>
            <a:prstDash val="solid"/>
            <a:miter/>
          </a:ln>
        </p:spPr>
        <p:txBody>
          <a:bodyPr rtlCol="0" anchor="ctr"/>
          <a:lstStyle/>
          <a:p>
            <a:endParaRPr lang="en-US" sz="1384">
              <a:solidFill>
                <a:schemeClr val="bg1">
                  <a:lumMod val="85000"/>
                </a:schemeClr>
              </a:solidFill>
            </a:endParaRPr>
          </a:p>
        </p:txBody>
      </p:sp>
      <p:sp>
        <p:nvSpPr>
          <p:cNvPr id="40" name="TextBox 39">
            <a:extLst>
              <a:ext uri="{FF2B5EF4-FFF2-40B4-BE49-F238E27FC236}">
                <a16:creationId xmlns:a16="http://schemas.microsoft.com/office/drawing/2014/main" xmlns="" id="{A9E658F4-7260-408D-A20C-8231B8A7FCD6}"/>
              </a:ext>
            </a:extLst>
          </p:cNvPr>
          <p:cNvSpPr txBox="1"/>
          <p:nvPr/>
        </p:nvSpPr>
        <p:spPr>
          <a:xfrm>
            <a:off x="7285837" y="33589906"/>
            <a:ext cx="6923472" cy="1358577"/>
          </a:xfrm>
          <a:prstGeom prst="rect">
            <a:avLst/>
          </a:prstGeom>
          <a:noFill/>
          <a:ln>
            <a:noFill/>
          </a:ln>
        </p:spPr>
        <p:txBody>
          <a:bodyPr wrap="square" rtlCol="0">
            <a:spAutoFit/>
          </a:bodyPr>
          <a:lstStyle/>
          <a:p>
            <a:r>
              <a:rPr lang="en-US" sz="4114" dirty="0">
                <a:solidFill>
                  <a:srgbClr val="752F8B"/>
                </a:solidFill>
                <a:latin typeface="Lato Black" panose="020F0A02020204030203" pitchFamily="34" charset="0"/>
                <a:cs typeface="Arial" panose="020B0604020202020204" pitchFamily="34" charset="0"/>
              </a:rPr>
              <a:t>Take a picture</a:t>
            </a:r>
            <a:r>
              <a:rPr lang="en-US" sz="4114" dirty="0">
                <a:solidFill>
                  <a:srgbClr val="752F8B"/>
                </a:solidFill>
                <a:latin typeface="Lato" panose="020F0502020204030203" pitchFamily="34" charset="0"/>
                <a:cs typeface="Arial" panose="020B0604020202020204" pitchFamily="34" charset="0"/>
              </a:rPr>
              <a:t> to </a:t>
            </a:r>
            <a:br>
              <a:rPr lang="en-US" sz="4114" dirty="0">
                <a:solidFill>
                  <a:srgbClr val="752F8B"/>
                </a:solidFill>
                <a:latin typeface="Lato" panose="020F0502020204030203" pitchFamily="34" charset="0"/>
                <a:cs typeface="Arial" panose="020B0604020202020204" pitchFamily="34" charset="0"/>
              </a:rPr>
            </a:br>
            <a:r>
              <a:rPr lang="en-US" sz="4114" dirty="0">
                <a:solidFill>
                  <a:srgbClr val="752F8B"/>
                </a:solidFill>
                <a:latin typeface="Lato Black" panose="020F0A02020204030203" pitchFamily="34" charset="0"/>
                <a:cs typeface="Arial" panose="020B0604020202020204" pitchFamily="34" charset="0"/>
              </a:rPr>
              <a:t>download</a:t>
            </a:r>
            <a:r>
              <a:rPr lang="en-US" sz="4114" dirty="0">
                <a:solidFill>
                  <a:srgbClr val="752F8B"/>
                </a:solidFill>
                <a:latin typeface="Lato" panose="020F0502020204030203" pitchFamily="34" charset="0"/>
                <a:cs typeface="Arial" panose="020B0604020202020204" pitchFamily="34" charset="0"/>
              </a:rPr>
              <a:t> the</a:t>
            </a:r>
            <a:r>
              <a:rPr lang="en-US" sz="4114" b="1" dirty="0">
                <a:solidFill>
                  <a:srgbClr val="752F8B"/>
                </a:solidFill>
                <a:latin typeface="Lato" panose="020F0502020204030203" pitchFamily="34" charset="0"/>
                <a:cs typeface="Arial" panose="020B0604020202020204" pitchFamily="34" charset="0"/>
              </a:rPr>
              <a:t> </a:t>
            </a:r>
            <a:r>
              <a:rPr lang="en-US" sz="4114" dirty="0">
                <a:solidFill>
                  <a:srgbClr val="752F8B"/>
                </a:solidFill>
                <a:latin typeface="Lato Black" panose="020F0A02020204030203" pitchFamily="34" charset="0"/>
                <a:cs typeface="Arial" panose="020B0604020202020204" pitchFamily="34" charset="0"/>
              </a:rPr>
              <a:t>full paper</a:t>
            </a:r>
          </a:p>
        </p:txBody>
      </p:sp>
      <p:sp>
        <p:nvSpPr>
          <p:cNvPr id="41" name="Arc 40"/>
          <p:cNvSpPr/>
          <p:nvPr/>
        </p:nvSpPr>
        <p:spPr>
          <a:xfrm rot="5400000">
            <a:off x="16791172" y="27215273"/>
            <a:ext cx="4178381" cy="6468881"/>
          </a:xfrm>
          <a:prstGeom prst="arc">
            <a:avLst/>
          </a:prstGeom>
          <a:noFill/>
          <a:ln w="152400">
            <a:solidFill>
              <a:srgbClr val="752F8B"/>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4"/>
          </a:p>
        </p:txBody>
      </p:sp>
    </p:spTree>
    <p:extLst>
      <p:ext uri="{BB962C8B-B14F-4D97-AF65-F5344CB8AC3E}">
        <p14:creationId xmlns:p14="http://schemas.microsoft.com/office/powerpoint/2010/main" val="1859723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D074D9C-0647-4697-8C43-9C38EB7E0278}"/>
              </a:ext>
            </a:extLst>
          </p:cNvPr>
          <p:cNvSpPr/>
          <p:nvPr/>
        </p:nvSpPr>
        <p:spPr>
          <a:xfrm>
            <a:off x="0" y="30609851"/>
            <a:ext cx="27432000" cy="5966149"/>
          </a:xfrm>
          <a:prstGeom prst="rect">
            <a:avLst/>
          </a:prstGeom>
          <a:solidFill>
            <a:srgbClr val="752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4"/>
          </a:p>
        </p:txBody>
      </p:sp>
      <p:sp>
        <p:nvSpPr>
          <p:cNvPr id="5" name="TextBox 4">
            <a:extLst>
              <a:ext uri="{FF2B5EF4-FFF2-40B4-BE49-F238E27FC236}">
                <a16:creationId xmlns:a16="http://schemas.microsoft.com/office/drawing/2014/main" xmlns="" id="{F98AF760-C359-4592-BF1F-0C7A94DA9F89}"/>
              </a:ext>
            </a:extLst>
          </p:cNvPr>
          <p:cNvSpPr txBox="1"/>
          <p:nvPr/>
        </p:nvSpPr>
        <p:spPr>
          <a:xfrm>
            <a:off x="1408324" y="13600011"/>
            <a:ext cx="6911115" cy="13768000"/>
          </a:xfrm>
          <a:prstGeom prst="rect">
            <a:avLst/>
          </a:prstGeom>
          <a:noFill/>
        </p:spPr>
        <p:txBody>
          <a:bodyPr wrap="square" rtlCol="0">
            <a:spAutoFit/>
          </a:bodyPr>
          <a:lstStyle/>
          <a:p>
            <a:pPr>
              <a:lnSpc>
                <a:spcPct val="120000"/>
              </a:lnSpc>
            </a:pPr>
            <a:r>
              <a:rPr lang="en-US" sz="4114" b="1" dirty="0">
                <a:latin typeface="Lato Black" panose="020F0A02020204030203" pitchFamily="34" charset="0"/>
                <a:cs typeface="Arial" panose="020B0604020202020204" pitchFamily="34" charset="0"/>
              </a:rPr>
              <a:t>INTRO</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Just give context for the gap you’re filling</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You’re not going to get yelled at if you don’t cite the 5 papers from 1937 that defined this construct. They’ll download your paper if they want that</a:t>
            </a:r>
            <a:r>
              <a:rPr lang="en-US" sz="4114" dirty="0" smtClean="0">
                <a:latin typeface="Lato" panose="020F0502020204030203" pitchFamily="34" charset="0"/>
                <a:cs typeface="Arial" panose="020B0604020202020204" pitchFamily="34" charset="0"/>
              </a:rPr>
              <a:t>.</a:t>
            </a:r>
          </a:p>
          <a:p>
            <a:pPr marL="489833" indent="-489833">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a:p>
            <a:pPr marL="489833" indent="-489833">
              <a:lnSpc>
                <a:spcPct val="120000"/>
              </a:lnSpc>
              <a:buFont typeface="Arial" panose="020B0604020202020204" pitchFamily="34" charset="0"/>
              <a:buChar char="•"/>
            </a:pPr>
            <a:endParaRPr lang="en-US" sz="4114" b="1" dirty="0">
              <a:latin typeface="Lato" panose="020F0502020204030203" pitchFamily="34" charset="0"/>
              <a:cs typeface="Arial" panose="020B0604020202020204" pitchFamily="34" charset="0"/>
            </a:endParaRPr>
          </a:p>
          <a:p>
            <a:pPr>
              <a:lnSpc>
                <a:spcPct val="120000"/>
              </a:lnSpc>
            </a:pPr>
            <a:r>
              <a:rPr lang="en-US" sz="4114" b="1" dirty="0">
                <a:solidFill>
                  <a:srgbClr val="8C1616"/>
                </a:solidFill>
                <a:latin typeface="Lato Black" panose="020F0A02020204030203" pitchFamily="34" charset="0"/>
                <a:cs typeface="Arial" panose="020B0604020202020204" pitchFamily="34" charset="0"/>
              </a:rPr>
              <a:t>METHODS</a:t>
            </a:r>
          </a:p>
          <a:p>
            <a:pPr marL="636782" indent="-636782">
              <a:lnSpc>
                <a:spcPct val="120000"/>
              </a:lnSpc>
              <a:buFont typeface="+mj-lt"/>
              <a:buAutoNum type="arabicPeriod"/>
            </a:pPr>
            <a:r>
              <a:rPr lang="en-US" sz="4114" dirty="0">
                <a:latin typeface="Lato" panose="020F0502020204030203" pitchFamily="34" charset="0"/>
                <a:cs typeface="Arial" panose="020B0604020202020204" pitchFamily="34" charset="0"/>
              </a:rPr>
              <a:t>N = ###, </a:t>
            </a:r>
          </a:p>
          <a:p>
            <a:pPr marL="636782" indent="-636782">
              <a:lnSpc>
                <a:spcPct val="120000"/>
              </a:lnSpc>
              <a:buFont typeface="+mj-lt"/>
              <a:buAutoNum type="arabicPeriod"/>
            </a:pPr>
            <a:r>
              <a:rPr lang="en-US" sz="4114" dirty="0">
                <a:latin typeface="Lato" panose="020F0502020204030203" pitchFamily="34" charset="0"/>
                <a:cs typeface="Arial" panose="020B0604020202020204" pitchFamily="34" charset="0"/>
              </a:rPr>
              <a:t>Collected this</a:t>
            </a:r>
          </a:p>
          <a:p>
            <a:pPr marL="636782" indent="-636782">
              <a:lnSpc>
                <a:spcPct val="120000"/>
              </a:lnSpc>
              <a:buFont typeface="+mj-lt"/>
              <a:buAutoNum type="arabicPeriod"/>
            </a:pPr>
            <a:r>
              <a:rPr lang="en-US" sz="4114" dirty="0">
                <a:latin typeface="Lato" panose="020F0502020204030203" pitchFamily="34" charset="0"/>
                <a:cs typeface="Arial" panose="020B0604020202020204" pitchFamily="34" charset="0"/>
              </a:rPr>
              <a:t>Tested with X statistical </a:t>
            </a:r>
            <a:r>
              <a:rPr lang="en-US" sz="4114" dirty="0" smtClean="0">
                <a:latin typeface="Lato" panose="020F0502020204030203" pitchFamily="34" charset="0"/>
                <a:cs typeface="Arial" panose="020B0604020202020204" pitchFamily="34" charset="0"/>
              </a:rPr>
              <a:t>test</a:t>
            </a:r>
          </a:p>
          <a:p>
            <a:pPr marL="636782" indent="-636782">
              <a:lnSpc>
                <a:spcPct val="120000"/>
              </a:lnSpc>
              <a:buFont typeface="+mj-lt"/>
              <a:buAutoNum type="arabicPeriod"/>
            </a:pPr>
            <a:r>
              <a:rPr lang="en-US" sz="4114" dirty="0" smtClean="0">
                <a:latin typeface="Lato" panose="020F0502020204030203" pitchFamily="34" charset="0"/>
                <a:cs typeface="Arial" panose="020B0604020202020204" pitchFamily="34" charset="0"/>
              </a:rPr>
              <a:t>Additional info</a:t>
            </a:r>
          </a:p>
          <a:p>
            <a:pPr marL="636782" indent="-636782">
              <a:lnSpc>
                <a:spcPct val="120000"/>
              </a:lnSpc>
              <a:buFont typeface="+mj-lt"/>
              <a:buAutoNum type="arabicPeriod"/>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p:txBody>
      </p:sp>
      <p:sp>
        <p:nvSpPr>
          <p:cNvPr id="6" name="TextBox 5">
            <a:extLst>
              <a:ext uri="{FF2B5EF4-FFF2-40B4-BE49-F238E27FC236}">
                <a16:creationId xmlns:a16="http://schemas.microsoft.com/office/drawing/2014/main" xmlns="" id="{1E1E7EF1-9C6B-4FC5-9AB8-52260F86FE16}"/>
              </a:ext>
            </a:extLst>
          </p:cNvPr>
          <p:cNvSpPr txBox="1"/>
          <p:nvPr/>
        </p:nvSpPr>
        <p:spPr>
          <a:xfrm>
            <a:off x="3347358" y="7403064"/>
            <a:ext cx="7841863" cy="1516697"/>
          </a:xfrm>
          <a:prstGeom prst="rect">
            <a:avLst/>
          </a:prstGeom>
          <a:noFill/>
        </p:spPr>
        <p:txBody>
          <a:bodyPr wrap="square" rtlCol="0">
            <a:spAutoFit/>
          </a:bodyPr>
          <a:lstStyle/>
          <a:p>
            <a:r>
              <a:rPr lang="en-US" sz="4628" b="1" i="1" dirty="0">
                <a:latin typeface="Lato" panose="020F0502020204030203" pitchFamily="34" charset="0"/>
                <a:cs typeface="Lato" panose="020F0502020204030203" pitchFamily="34" charset="0"/>
              </a:rPr>
              <a:t>Title:</a:t>
            </a:r>
            <a:r>
              <a:rPr lang="en-US" sz="4628" i="1" dirty="0">
                <a:latin typeface="Lato" panose="020F0502020204030203" pitchFamily="34" charset="0"/>
                <a:cs typeface="Lato" panose="020F0502020204030203" pitchFamily="34" charset="0"/>
              </a:rPr>
              <a:t/>
            </a:r>
            <a:br>
              <a:rPr lang="en-US" sz="4628" i="1" dirty="0">
                <a:latin typeface="Lato" panose="020F0502020204030203" pitchFamily="34" charset="0"/>
                <a:cs typeface="Lato" panose="020F0502020204030203" pitchFamily="34" charset="0"/>
              </a:rPr>
            </a:br>
            <a:r>
              <a:rPr lang="en-US" sz="4628" i="1" dirty="0">
                <a:latin typeface="Lato" panose="020F0502020204030203" pitchFamily="34" charset="0"/>
                <a:cs typeface="Lato" panose="020F0502020204030203" pitchFamily="34" charset="0"/>
              </a:rPr>
              <a:t>Subtitle</a:t>
            </a:r>
          </a:p>
        </p:txBody>
      </p:sp>
      <p:sp>
        <p:nvSpPr>
          <p:cNvPr id="8" name="Graphic 18">
            <a:extLst>
              <a:ext uri="{FF2B5EF4-FFF2-40B4-BE49-F238E27FC236}">
                <a16:creationId xmlns:a16="http://schemas.microsoft.com/office/drawing/2014/main" xmlns="" id="{AEDBCDB9-CB31-46F9-BCA9-A3365D112F83}"/>
              </a:ext>
            </a:extLst>
          </p:cNvPr>
          <p:cNvSpPr/>
          <p:nvPr/>
        </p:nvSpPr>
        <p:spPr>
          <a:xfrm>
            <a:off x="3486118" y="9577358"/>
            <a:ext cx="308940" cy="287311"/>
          </a:xfrm>
          <a:custGeom>
            <a:avLst/>
            <a:gdLst>
              <a:gd name="connsiteX0" fmla="*/ 310594 w 327663"/>
              <a:gd name="connsiteY0" fmla="*/ 219906 h 335196"/>
              <a:gd name="connsiteX1" fmla="*/ 246568 w 327663"/>
              <a:gd name="connsiteY1" fmla="*/ 176217 h 335196"/>
              <a:gd name="connsiteX2" fmla="*/ 212295 w 327663"/>
              <a:gd name="connsiteY2" fmla="*/ 176217 h 335196"/>
              <a:gd name="connsiteX3" fmla="*/ 165217 w 327663"/>
              <a:gd name="connsiteY3" fmla="*/ 189022 h 335196"/>
              <a:gd name="connsiteX4" fmla="*/ 118138 w 327663"/>
              <a:gd name="connsiteY4" fmla="*/ 176217 h 335196"/>
              <a:gd name="connsiteX5" fmla="*/ 83866 w 327663"/>
              <a:gd name="connsiteY5" fmla="*/ 176217 h 335196"/>
              <a:gd name="connsiteX6" fmla="*/ 19839 w 327663"/>
              <a:gd name="connsiteY6" fmla="*/ 219906 h 335196"/>
              <a:gd name="connsiteX7" fmla="*/ 1385 w 327663"/>
              <a:gd name="connsiteY7" fmla="*/ 299750 h 335196"/>
              <a:gd name="connsiteX8" fmla="*/ 165970 w 327663"/>
              <a:gd name="connsiteY8" fmla="*/ 335529 h 335196"/>
              <a:gd name="connsiteX9" fmla="*/ 329802 w 327663"/>
              <a:gd name="connsiteY9" fmla="*/ 299750 h 335196"/>
              <a:gd name="connsiteX10" fmla="*/ 310594 w 327663"/>
              <a:gd name="connsiteY10" fmla="*/ 219906 h 335196"/>
              <a:gd name="connsiteX11" fmla="*/ 165593 w 327663"/>
              <a:gd name="connsiteY11" fmla="*/ 154749 h 335196"/>
              <a:gd name="connsiteX12" fmla="*/ 242425 w 327663"/>
              <a:gd name="connsiteY12" fmla="*/ 77918 h 335196"/>
              <a:gd name="connsiteX13" fmla="*/ 165593 w 327663"/>
              <a:gd name="connsiteY13" fmla="*/ 1086 h 335196"/>
              <a:gd name="connsiteX14" fmla="*/ 88762 w 327663"/>
              <a:gd name="connsiteY14" fmla="*/ 77918 h 335196"/>
              <a:gd name="connsiteX15" fmla="*/ 165593 w 327663"/>
              <a:gd name="connsiteY15" fmla="*/ 154749 h 33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663" h="335196">
                <a:moveTo>
                  <a:pt x="310594" y="219906"/>
                </a:moveTo>
                <a:cubicBezTo>
                  <a:pt x="287243" y="179983"/>
                  <a:pt x="246568" y="176217"/>
                  <a:pt x="246568" y="176217"/>
                </a:cubicBezTo>
                <a:lnTo>
                  <a:pt x="212295" y="176217"/>
                </a:lnTo>
                <a:cubicBezTo>
                  <a:pt x="198360" y="184126"/>
                  <a:pt x="182541" y="189022"/>
                  <a:pt x="165217" y="189022"/>
                </a:cubicBezTo>
                <a:cubicBezTo>
                  <a:pt x="147892" y="189022"/>
                  <a:pt x="132074" y="184503"/>
                  <a:pt x="118138" y="176217"/>
                </a:cubicBezTo>
                <a:lnTo>
                  <a:pt x="83866" y="176217"/>
                </a:lnTo>
                <a:cubicBezTo>
                  <a:pt x="83866" y="176217"/>
                  <a:pt x="43190" y="179983"/>
                  <a:pt x="19839" y="219906"/>
                </a:cubicBezTo>
                <a:cubicBezTo>
                  <a:pt x="-2758" y="259828"/>
                  <a:pt x="1385" y="299750"/>
                  <a:pt x="1385" y="299750"/>
                </a:cubicBezTo>
                <a:cubicBezTo>
                  <a:pt x="1385" y="299750"/>
                  <a:pt x="37164" y="335529"/>
                  <a:pt x="165970" y="335529"/>
                </a:cubicBezTo>
                <a:cubicBezTo>
                  <a:pt x="294776" y="335529"/>
                  <a:pt x="329802" y="299750"/>
                  <a:pt x="329802" y="299750"/>
                </a:cubicBezTo>
                <a:cubicBezTo>
                  <a:pt x="329802" y="299750"/>
                  <a:pt x="333945" y="259828"/>
                  <a:pt x="310594" y="219906"/>
                </a:cubicBezTo>
                <a:close/>
                <a:moveTo>
                  <a:pt x="165593" y="154749"/>
                </a:moveTo>
                <a:cubicBezTo>
                  <a:pt x="208152" y="154749"/>
                  <a:pt x="242425" y="120477"/>
                  <a:pt x="242425" y="77918"/>
                </a:cubicBezTo>
                <a:cubicBezTo>
                  <a:pt x="242425" y="35359"/>
                  <a:pt x="208152" y="1086"/>
                  <a:pt x="165593" y="1086"/>
                </a:cubicBezTo>
                <a:cubicBezTo>
                  <a:pt x="123035" y="1086"/>
                  <a:pt x="88762" y="35736"/>
                  <a:pt x="88762" y="77918"/>
                </a:cubicBezTo>
                <a:cubicBezTo>
                  <a:pt x="88762" y="120477"/>
                  <a:pt x="123035" y="154749"/>
                  <a:pt x="165593" y="154749"/>
                </a:cubicBezTo>
                <a:close/>
              </a:path>
            </a:pathLst>
          </a:custGeom>
          <a:solidFill>
            <a:schemeClr val="tx1">
              <a:lumMod val="50000"/>
              <a:lumOff val="50000"/>
            </a:schemeClr>
          </a:solidFill>
          <a:ln w="3663" cap="flat">
            <a:noFill/>
            <a:prstDash val="solid"/>
            <a:miter/>
          </a:ln>
        </p:spPr>
        <p:txBody>
          <a:bodyPr rtlCol="0" anchor="ctr"/>
          <a:lstStyle/>
          <a:p>
            <a:endParaRPr lang="en-US" sz="1384"/>
          </a:p>
        </p:txBody>
      </p:sp>
      <p:sp>
        <p:nvSpPr>
          <p:cNvPr id="10" name="Rectangle 9">
            <a:extLst>
              <a:ext uri="{FF2B5EF4-FFF2-40B4-BE49-F238E27FC236}">
                <a16:creationId xmlns:a16="http://schemas.microsoft.com/office/drawing/2014/main" xmlns="" id="{030386EC-D1AC-48D0-B2EC-0AD1DA88A8AB}"/>
              </a:ext>
            </a:extLst>
          </p:cNvPr>
          <p:cNvSpPr/>
          <p:nvPr/>
        </p:nvSpPr>
        <p:spPr>
          <a:xfrm>
            <a:off x="0" y="-25355"/>
            <a:ext cx="27432000" cy="10091057"/>
          </a:xfrm>
          <a:prstGeom prst="rect">
            <a:avLst/>
          </a:prstGeom>
          <a:solidFill>
            <a:srgbClr val="752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4">
              <a:solidFill>
                <a:srgbClr val="2ABDB3"/>
              </a:solidFill>
            </a:endParaRPr>
          </a:p>
        </p:txBody>
      </p:sp>
      <p:sp>
        <p:nvSpPr>
          <p:cNvPr id="2" name="Rectangle 1">
            <a:extLst>
              <a:ext uri="{FF2B5EF4-FFF2-40B4-BE49-F238E27FC236}">
                <a16:creationId xmlns:a16="http://schemas.microsoft.com/office/drawing/2014/main" xmlns="" id="{699EE2F9-E368-471F-966F-6846CB3D7866}"/>
              </a:ext>
            </a:extLst>
          </p:cNvPr>
          <p:cNvSpPr/>
          <p:nvPr/>
        </p:nvSpPr>
        <p:spPr>
          <a:xfrm>
            <a:off x="1408324" y="1190499"/>
            <a:ext cx="24615353" cy="7808676"/>
          </a:xfrm>
          <a:prstGeom prst="rect">
            <a:avLst/>
          </a:prstGeom>
        </p:spPr>
        <p:txBody>
          <a:bodyPr wrap="square">
            <a:spAutoFit/>
          </a:bodyPr>
          <a:lstStyle/>
          <a:p>
            <a:pPr>
              <a:lnSpc>
                <a:spcPct val="130000"/>
              </a:lnSpc>
            </a:pPr>
            <a:r>
              <a:rPr lang="en-US" sz="12857" b="1" dirty="0">
                <a:solidFill>
                  <a:schemeClr val="bg1"/>
                </a:solidFill>
                <a:latin typeface="Lato Black" panose="020F0A02020204030203" pitchFamily="34" charset="0"/>
                <a:ea typeface="Roboto" panose="02000000000000000000" pitchFamily="2" charset="0"/>
                <a:cs typeface="Arial" panose="020B0604020202020204" pitchFamily="34" charset="0"/>
              </a:rPr>
              <a:t>Main finding goes here</a:t>
            </a:r>
            <a:r>
              <a:rPr lang="en-US" sz="12857" dirty="0">
                <a:solidFill>
                  <a:schemeClr val="bg1"/>
                </a:solidFill>
                <a:latin typeface="Lato" panose="020F0502020204030203" pitchFamily="34" charset="0"/>
                <a:ea typeface="Roboto" panose="02000000000000000000" pitchFamily="2" charset="0"/>
                <a:cs typeface="Arial" panose="020B0604020202020204" pitchFamily="34" charset="0"/>
              </a:rPr>
              <a:t>, translated into </a:t>
            </a:r>
            <a:r>
              <a:rPr lang="en-US" sz="12857" dirty="0">
                <a:solidFill>
                  <a:schemeClr val="bg1"/>
                </a:solidFill>
                <a:latin typeface="Lato Black" panose="020F0A02020204030203" pitchFamily="34" charset="0"/>
                <a:ea typeface="Roboto" panose="02000000000000000000" pitchFamily="2" charset="0"/>
                <a:cs typeface="Arial" panose="020B0604020202020204" pitchFamily="34" charset="0"/>
              </a:rPr>
              <a:t>plain English</a:t>
            </a:r>
            <a:r>
              <a:rPr lang="en-US" sz="12857" dirty="0">
                <a:solidFill>
                  <a:schemeClr val="bg1"/>
                </a:solidFill>
                <a:latin typeface="Lato" panose="020F0502020204030203" pitchFamily="34" charset="0"/>
                <a:ea typeface="Roboto" panose="02000000000000000000" pitchFamily="2" charset="0"/>
                <a:cs typeface="Arial" panose="020B0604020202020204" pitchFamily="34" charset="0"/>
              </a:rPr>
              <a:t>. </a:t>
            </a:r>
            <a:r>
              <a:rPr lang="en-US" sz="12857" dirty="0">
                <a:solidFill>
                  <a:schemeClr val="bg1"/>
                </a:solidFill>
                <a:latin typeface="Lato Black" panose="020F0A02020204030203" pitchFamily="34" charset="0"/>
                <a:ea typeface="Roboto" panose="02000000000000000000" pitchFamily="2" charset="0"/>
                <a:cs typeface="Arial" panose="020B0604020202020204" pitchFamily="34" charset="0"/>
              </a:rPr>
              <a:t>Emphasize</a:t>
            </a:r>
            <a:r>
              <a:rPr lang="en-US" sz="12857" dirty="0">
                <a:solidFill>
                  <a:schemeClr val="bg1"/>
                </a:solidFill>
                <a:latin typeface="Lato" panose="020F0502020204030203" pitchFamily="34" charset="0"/>
                <a:ea typeface="Roboto" panose="02000000000000000000" pitchFamily="2" charset="0"/>
                <a:cs typeface="Arial" panose="020B0604020202020204" pitchFamily="34" charset="0"/>
              </a:rPr>
              <a:t> the important words.</a:t>
            </a:r>
            <a:endParaRPr lang="en-US" sz="12857" dirty="0"/>
          </a:p>
        </p:txBody>
      </p:sp>
      <p:sp>
        <p:nvSpPr>
          <p:cNvPr id="3" name="Rectangle 2">
            <a:extLst>
              <a:ext uri="{FF2B5EF4-FFF2-40B4-BE49-F238E27FC236}">
                <a16:creationId xmlns:a16="http://schemas.microsoft.com/office/drawing/2014/main" xmlns="" id="{643038D2-6694-4FF1-AFD6-35D55E87C41A}"/>
              </a:ext>
            </a:extLst>
          </p:cNvPr>
          <p:cNvSpPr/>
          <p:nvPr/>
        </p:nvSpPr>
        <p:spPr>
          <a:xfrm>
            <a:off x="10286570" y="13698995"/>
            <a:ext cx="8214560" cy="13957667"/>
          </a:xfrm>
          <a:prstGeom prst="rect">
            <a:avLst/>
          </a:prstGeom>
        </p:spPr>
        <p:txBody>
          <a:bodyPr wrap="square">
            <a:spAutoFit/>
          </a:bodyPr>
          <a:lstStyle/>
          <a:p>
            <a:pPr>
              <a:lnSpc>
                <a:spcPct val="120000"/>
              </a:lnSpc>
            </a:pPr>
            <a:r>
              <a:rPr lang="en-US" sz="4114" b="1" dirty="0">
                <a:latin typeface="Lato Black" panose="020F0A02020204030203" pitchFamily="34" charset="0"/>
                <a:cs typeface="Arial" panose="020B0604020202020204" pitchFamily="34" charset="0"/>
              </a:rPr>
              <a:t>RESULTS</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Graph or table with essential results only.</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All the other correlations in the ammo bar</a:t>
            </a:r>
            <a:r>
              <a:rPr lang="en-US" sz="4114" dirty="0" smtClean="0">
                <a:latin typeface="Lato" panose="020F0502020204030203" pitchFamily="34" charset="0"/>
                <a:cs typeface="Arial" panose="020B0604020202020204" pitchFamily="34" charset="0"/>
              </a:rPr>
              <a:t>.</a:t>
            </a:r>
          </a:p>
          <a:p>
            <a:pPr marL="489833" indent="-489833">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p>
          <a:p>
            <a:pPr marL="489833" indent="-489833">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a:p>
            <a:pPr>
              <a:lnSpc>
                <a:spcPct val="120000"/>
              </a:lnSpc>
            </a:pPr>
            <a:endParaRPr lang="en-US" sz="4114" dirty="0">
              <a:latin typeface="Lato" panose="020F0502020204030203" pitchFamily="34" charset="0"/>
              <a:cs typeface="Arial" panose="020B0604020202020204" pitchFamily="34" charset="0"/>
            </a:endParaRPr>
          </a:p>
          <a:p>
            <a:pPr>
              <a:lnSpc>
                <a:spcPct val="120000"/>
              </a:lnSpc>
            </a:pPr>
            <a:r>
              <a:rPr lang="en-US" sz="4114" dirty="0">
                <a:latin typeface="Lato Black" panose="020F0A02020204030203" pitchFamily="34" charset="0"/>
                <a:cs typeface="Arial" panose="020B0604020202020204" pitchFamily="34" charset="0"/>
              </a:rPr>
              <a:t>DISCUSSION</a:t>
            </a:r>
          </a:p>
          <a:p>
            <a:pPr marL="391866" indent="-391866">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“If this result actually generalized and I didn’t have to humbly disclaim the possibility of a thousand confounds and limitations, it would imply that</a:t>
            </a:r>
            <a:r>
              <a:rPr lang="en-US" sz="4114" dirty="0" smtClean="0">
                <a:latin typeface="Lato" panose="020F0502020204030203" pitchFamily="34" charset="0"/>
                <a:cs typeface="Arial" panose="020B0604020202020204" pitchFamily="34" charset="0"/>
              </a:rPr>
              <a:t>….”</a:t>
            </a:r>
          </a:p>
          <a:p>
            <a:pPr marL="391866" indent="-391866">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a:p>
            <a:pPr>
              <a:lnSpc>
                <a:spcPct val="120000"/>
              </a:lnSpc>
            </a:pPr>
            <a:endParaRPr lang="en-US" sz="4114" dirty="0">
              <a:latin typeface="Lato" panose="020F0502020204030203" pitchFamily="34" charset="0"/>
              <a:cs typeface="Arial" panose="020B0604020202020204" pitchFamily="34" charset="0"/>
            </a:endParaRPr>
          </a:p>
          <a:p>
            <a:pPr>
              <a:lnSpc>
                <a:spcPct val="120000"/>
              </a:lnSpc>
            </a:pPr>
            <a:r>
              <a:rPr lang="en-US" sz="4628" i="1" dirty="0">
                <a:solidFill>
                  <a:schemeClr val="bg2">
                    <a:lumMod val="75000"/>
                  </a:schemeClr>
                </a:solidFill>
                <a:latin typeface="Lato" panose="020F0502020204030203" pitchFamily="34" charset="0"/>
                <a:cs typeface="Arial" panose="020B0604020202020204" pitchFamily="34" charset="0"/>
              </a:rPr>
              <a:t>Keep font size as high above 28 as possible.</a:t>
            </a:r>
          </a:p>
        </p:txBody>
      </p:sp>
      <p:cxnSp>
        <p:nvCxnSpPr>
          <p:cNvPr id="14" name="Straight Connector 13">
            <a:extLst>
              <a:ext uri="{FF2B5EF4-FFF2-40B4-BE49-F238E27FC236}">
                <a16:creationId xmlns:a16="http://schemas.microsoft.com/office/drawing/2014/main" xmlns="" id="{CF352244-5B1B-48A4-BB73-9F770DBFB737}"/>
              </a:ext>
            </a:extLst>
          </p:cNvPr>
          <p:cNvCxnSpPr/>
          <p:nvPr/>
        </p:nvCxnSpPr>
        <p:spPr>
          <a:xfrm>
            <a:off x="19304000" y="10065702"/>
            <a:ext cx="11409" cy="20762641"/>
          </a:xfrm>
          <a:prstGeom prst="line">
            <a:avLst/>
          </a:prstGeom>
          <a:ln w="76200">
            <a:solidFill>
              <a:srgbClr val="752F8B"/>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xmlns="" id="{FEF09AAC-A47D-43E5-A106-FABBAC32BA3E}"/>
              </a:ext>
            </a:extLst>
          </p:cNvPr>
          <p:cNvSpPr txBox="1"/>
          <p:nvPr/>
        </p:nvSpPr>
        <p:spPr>
          <a:xfrm>
            <a:off x="1127056" y="10734966"/>
            <a:ext cx="17374073" cy="2202783"/>
          </a:xfrm>
          <a:prstGeom prst="rect">
            <a:avLst/>
          </a:prstGeom>
          <a:noFill/>
        </p:spPr>
        <p:txBody>
          <a:bodyPr wrap="square" rtlCol="0">
            <a:spAutoFit/>
          </a:bodyPr>
          <a:lstStyle/>
          <a:p>
            <a:r>
              <a:rPr lang="en-US" sz="6857" b="1" dirty="0">
                <a:latin typeface="Lato" panose="020F0502020204030203" pitchFamily="34" charset="0"/>
                <a:cs typeface="Lato" panose="020F0502020204030203" pitchFamily="34" charset="0"/>
              </a:rPr>
              <a:t>Title goes here; make it small if you need to free up space.</a:t>
            </a:r>
            <a:endParaRPr lang="en-US" sz="6857" dirty="0"/>
          </a:p>
        </p:txBody>
      </p:sp>
      <p:grpSp>
        <p:nvGrpSpPr>
          <p:cNvPr id="19" name="Group 18">
            <a:extLst>
              <a:ext uri="{FF2B5EF4-FFF2-40B4-BE49-F238E27FC236}">
                <a16:creationId xmlns:a16="http://schemas.microsoft.com/office/drawing/2014/main" xmlns="" id="{A944F5FC-ACA9-410F-87AE-D337A6A2883B}"/>
              </a:ext>
            </a:extLst>
          </p:cNvPr>
          <p:cNvGrpSpPr/>
          <p:nvPr/>
        </p:nvGrpSpPr>
        <p:grpSpPr>
          <a:xfrm>
            <a:off x="13692641" y="31750327"/>
            <a:ext cx="3906561" cy="3827144"/>
            <a:chOff x="8496436" y="33018139"/>
            <a:chExt cx="5698443" cy="5582599"/>
          </a:xfrm>
        </p:grpSpPr>
        <p:sp>
          <p:nvSpPr>
            <p:cNvPr id="18" name="Rectangle 17">
              <a:extLst>
                <a:ext uri="{FF2B5EF4-FFF2-40B4-BE49-F238E27FC236}">
                  <a16:creationId xmlns:a16="http://schemas.microsoft.com/office/drawing/2014/main" xmlns="" id="{112CAA3C-1489-4B76-BE55-54F7895EC144}"/>
                </a:ext>
              </a:extLst>
            </p:cNvPr>
            <p:cNvSpPr/>
            <p:nvPr/>
          </p:nvSpPr>
          <p:spPr>
            <a:xfrm>
              <a:off x="8496436" y="33018139"/>
              <a:ext cx="5698443" cy="5582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4"/>
            </a:p>
          </p:txBody>
        </p:sp>
        <p:pic>
          <p:nvPicPr>
            <p:cNvPr id="12" name="Graphic 11">
              <a:extLst>
                <a:ext uri="{FF2B5EF4-FFF2-40B4-BE49-F238E27FC236}">
                  <a16:creationId xmlns:a16="http://schemas.microsoft.com/office/drawing/2014/main" xmlns="" id="{2E3B82C2-9541-4FAF-87B2-E59C27A55FB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771139" y="33274840"/>
              <a:ext cx="5149036" cy="5149036"/>
            </a:xfrm>
            <a:prstGeom prst="rect">
              <a:avLst/>
            </a:prstGeom>
          </p:spPr>
        </p:pic>
      </p:grpSp>
      <p:sp>
        <p:nvSpPr>
          <p:cNvPr id="21" name="TextBox 20">
            <a:extLst>
              <a:ext uri="{FF2B5EF4-FFF2-40B4-BE49-F238E27FC236}">
                <a16:creationId xmlns:a16="http://schemas.microsoft.com/office/drawing/2014/main" xmlns="" id="{F5045767-D451-47EC-8C33-AF2C20FBB84D}"/>
              </a:ext>
            </a:extLst>
          </p:cNvPr>
          <p:cNvSpPr txBox="1"/>
          <p:nvPr/>
        </p:nvSpPr>
        <p:spPr>
          <a:xfrm>
            <a:off x="19840290" y="10891378"/>
            <a:ext cx="7069197" cy="10221388"/>
          </a:xfrm>
          <a:prstGeom prst="rect">
            <a:avLst/>
          </a:prstGeom>
          <a:noFill/>
        </p:spPr>
        <p:txBody>
          <a:bodyPr wrap="square" rtlCol="0">
            <a:spAutoFit/>
          </a:bodyPr>
          <a:lstStyle/>
          <a:p>
            <a:r>
              <a:rPr lang="en-US" sz="5143" b="1" dirty="0">
                <a:latin typeface="Lato" panose="020F0502020204030203" pitchFamily="34" charset="0"/>
                <a:cs typeface="Arial" panose="020B0604020202020204" pitchFamily="34" charset="0"/>
              </a:rPr>
              <a:t>AMMO BAR</a:t>
            </a:r>
          </a:p>
          <a:p>
            <a:endParaRPr lang="en-US" sz="5143" b="1" dirty="0">
              <a:latin typeface="Lato" panose="020F0502020204030203" pitchFamily="34" charset="0"/>
              <a:cs typeface="Arial" panose="020B0604020202020204" pitchFamily="34" charset="0"/>
            </a:endParaRPr>
          </a:p>
          <a:p>
            <a:r>
              <a:rPr lang="en-US" sz="4628" b="1" dirty="0">
                <a:latin typeface="Lato" panose="020F0502020204030203" pitchFamily="34" charset="0"/>
                <a:cs typeface="Arial" panose="020B0604020202020204" pitchFamily="34" charset="0"/>
              </a:rPr>
              <a:t>Delete this and replace it with your…</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Graphs</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Correlation tables</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Figures</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nuance that you’re worried about leaving out.</a:t>
            </a:r>
          </a:p>
          <a:p>
            <a:pPr marL="979665" indent="-979665">
              <a:buFont typeface="Arial" panose="020B0604020202020204" pitchFamily="34" charset="0"/>
              <a:buChar char="•"/>
            </a:pPr>
            <a:r>
              <a:rPr lang="en-US" sz="4628" b="1" dirty="0">
                <a:latin typeface="Lato" panose="020F0502020204030203" pitchFamily="34" charset="0"/>
                <a:cs typeface="Arial" panose="020B0604020202020204" pitchFamily="34" charset="0"/>
              </a:rPr>
              <a:t>Keep it messy!</a:t>
            </a:r>
            <a:r>
              <a:rPr lang="en-US" sz="4628" dirty="0">
                <a:latin typeface="Lato" panose="020F0502020204030203" pitchFamily="34" charset="0"/>
                <a:cs typeface="Arial" panose="020B0604020202020204" pitchFamily="34" charset="0"/>
              </a:rPr>
              <a:t> This section is just for you</a:t>
            </a:r>
            <a:r>
              <a:rPr lang="en-US" sz="4628" dirty="0" smtClean="0">
                <a:latin typeface="Lato" panose="020F0502020204030203" pitchFamily="34" charset="0"/>
                <a:cs typeface="Arial" panose="020B0604020202020204" pitchFamily="34" charset="0"/>
              </a:rPr>
              <a:t>.</a:t>
            </a:r>
          </a:p>
          <a:p>
            <a:pPr marL="979665" indent="-979665">
              <a:buFont typeface="Arial" panose="020B0604020202020204" pitchFamily="34" charset="0"/>
              <a:buChar char="•"/>
            </a:pPr>
            <a:r>
              <a:rPr lang="en-US" sz="4628" dirty="0" smtClean="0">
                <a:latin typeface="Lato" panose="020F0502020204030203" pitchFamily="34" charset="0"/>
                <a:cs typeface="Arial" panose="020B0604020202020204" pitchFamily="34" charset="0"/>
              </a:rPr>
              <a:t>Additional info</a:t>
            </a:r>
            <a:endParaRPr lang="en-US" sz="4628" dirty="0">
              <a:latin typeface="Lato" panose="020F0502020204030203" pitchFamily="34" charset="0"/>
              <a:cs typeface="Arial" panose="020B0604020202020204" pitchFamily="34" charset="0"/>
            </a:endParaRPr>
          </a:p>
        </p:txBody>
      </p:sp>
      <p:sp>
        <p:nvSpPr>
          <p:cNvPr id="23" name="Graphic 18">
            <a:extLst>
              <a:ext uri="{FF2B5EF4-FFF2-40B4-BE49-F238E27FC236}">
                <a16:creationId xmlns:a16="http://schemas.microsoft.com/office/drawing/2014/main" xmlns="" id="{196C165A-405D-4820-9F17-91CA8CD4F5EF}"/>
              </a:ext>
            </a:extLst>
          </p:cNvPr>
          <p:cNvSpPr/>
          <p:nvPr/>
        </p:nvSpPr>
        <p:spPr>
          <a:xfrm>
            <a:off x="1408323" y="29796127"/>
            <a:ext cx="308940" cy="287311"/>
          </a:xfrm>
          <a:custGeom>
            <a:avLst/>
            <a:gdLst>
              <a:gd name="connsiteX0" fmla="*/ 310594 w 327663"/>
              <a:gd name="connsiteY0" fmla="*/ 219906 h 335196"/>
              <a:gd name="connsiteX1" fmla="*/ 246568 w 327663"/>
              <a:gd name="connsiteY1" fmla="*/ 176217 h 335196"/>
              <a:gd name="connsiteX2" fmla="*/ 212295 w 327663"/>
              <a:gd name="connsiteY2" fmla="*/ 176217 h 335196"/>
              <a:gd name="connsiteX3" fmla="*/ 165217 w 327663"/>
              <a:gd name="connsiteY3" fmla="*/ 189022 h 335196"/>
              <a:gd name="connsiteX4" fmla="*/ 118138 w 327663"/>
              <a:gd name="connsiteY4" fmla="*/ 176217 h 335196"/>
              <a:gd name="connsiteX5" fmla="*/ 83866 w 327663"/>
              <a:gd name="connsiteY5" fmla="*/ 176217 h 335196"/>
              <a:gd name="connsiteX6" fmla="*/ 19839 w 327663"/>
              <a:gd name="connsiteY6" fmla="*/ 219906 h 335196"/>
              <a:gd name="connsiteX7" fmla="*/ 1385 w 327663"/>
              <a:gd name="connsiteY7" fmla="*/ 299750 h 335196"/>
              <a:gd name="connsiteX8" fmla="*/ 165970 w 327663"/>
              <a:gd name="connsiteY8" fmla="*/ 335529 h 335196"/>
              <a:gd name="connsiteX9" fmla="*/ 329802 w 327663"/>
              <a:gd name="connsiteY9" fmla="*/ 299750 h 335196"/>
              <a:gd name="connsiteX10" fmla="*/ 310594 w 327663"/>
              <a:gd name="connsiteY10" fmla="*/ 219906 h 335196"/>
              <a:gd name="connsiteX11" fmla="*/ 165593 w 327663"/>
              <a:gd name="connsiteY11" fmla="*/ 154749 h 335196"/>
              <a:gd name="connsiteX12" fmla="*/ 242425 w 327663"/>
              <a:gd name="connsiteY12" fmla="*/ 77918 h 335196"/>
              <a:gd name="connsiteX13" fmla="*/ 165593 w 327663"/>
              <a:gd name="connsiteY13" fmla="*/ 1086 h 335196"/>
              <a:gd name="connsiteX14" fmla="*/ 88762 w 327663"/>
              <a:gd name="connsiteY14" fmla="*/ 77918 h 335196"/>
              <a:gd name="connsiteX15" fmla="*/ 165593 w 327663"/>
              <a:gd name="connsiteY15" fmla="*/ 154749 h 33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663" h="335196">
                <a:moveTo>
                  <a:pt x="310594" y="219906"/>
                </a:moveTo>
                <a:cubicBezTo>
                  <a:pt x="287243" y="179983"/>
                  <a:pt x="246568" y="176217"/>
                  <a:pt x="246568" y="176217"/>
                </a:cubicBezTo>
                <a:lnTo>
                  <a:pt x="212295" y="176217"/>
                </a:lnTo>
                <a:cubicBezTo>
                  <a:pt x="198360" y="184126"/>
                  <a:pt x="182541" y="189022"/>
                  <a:pt x="165217" y="189022"/>
                </a:cubicBezTo>
                <a:cubicBezTo>
                  <a:pt x="147892" y="189022"/>
                  <a:pt x="132074" y="184503"/>
                  <a:pt x="118138" y="176217"/>
                </a:cubicBezTo>
                <a:lnTo>
                  <a:pt x="83866" y="176217"/>
                </a:lnTo>
                <a:cubicBezTo>
                  <a:pt x="83866" y="176217"/>
                  <a:pt x="43190" y="179983"/>
                  <a:pt x="19839" y="219906"/>
                </a:cubicBezTo>
                <a:cubicBezTo>
                  <a:pt x="-2758" y="259828"/>
                  <a:pt x="1385" y="299750"/>
                  <a:pt x="1385" y="299750"/>
                </a:cubicBezTo>
                <a:cubicBezTo>
                  <a:pt x="1385" y="299750"/>
                  <a:pt x="37164" y="335529"/>
                  <a:pt x="165970" y="335529"/>
                </a:cubicBezTo>
                <a:cubicBezTo>
                  <a:pt x="294776" y="335529"/>
                  <a:pt x="329802" y="299750"/>
                  <a:pt x="329802" y="299750"/>
                </a:cubicBezTo>
                <a:cubicBezTo>
                  <a:pt x="329802" y="299750"/>
                  <a:pt x="333945" y="259828"/>
                  <a:pt x="310594" y="219906"/>
                </a:cubicBezTo>
                <a:close/>
                <a:moveTo>
                  <a:pt x="165593" y="154749"/>
                </a:moveTo>
                <a:cubicBezTo>
                  <a:pt x="208152" y="154749"/>
                  <a:pt x="242425" y="120477"/>
                  <a:pt x="242425" y="77918"/>
                </a:cubicBezTo>
                <a:cubicBezTo>
                  <a:pt x="242425" y="35359"/>
                  <a:pt x="208152" y="1086"/>
                  <a:pt x="165593" y="1086"/>
                </a:cubicBezTo>
                <a:cubicBezTo>
                  <a:pt x="123035" y="1086"/>
                  <a:pt x="88762" y="35736"/>
                  <a:pt x="88762" y="77918"/>
                </a:cubicBezTo>
                <a:cubicBezTo>
                  <a:pt x="88762" y="120477"/>
                  <a:pt x="123035" y="154749"/>
                  <a:pt x="165593" y="154749"/>
                </a:cubicBezTo>
                <a:close/>
              </a:path>
            </a:pathLst>
          </a:custGeom>
          <a:solidFill>
            <a:schemeClr val="tx1">
              <a:lumMod val="50000"/>
              <a:lumOff val="50000"/>
            </a:schemeClr>
          </a:solidFill>
          <a:ln w="3663" cap="flat">
            <a:noFill/>
            <a:prstDash val="solid"/>
            <a:miter/>
          </a:ln>
        </p:spPr>
        <p:txBody>
          <a:bodyPr rtlCol="0" anchor="ctr"/>
          <a:lstStyle/>
          <a:p>
            <a:endParaRPr lang="en-US" sz="1384"/>
          </a:p>
        </p:txBody>
      </p:sp>
      <p:sp>
        <p:nvSpPr>
          <p:cNvPr id="24" name="Graphic 7">
            <a:extLst>
              <a:ext uri="{FF2B5EF4-FFF2-40B4-BE49-F238E27FC236}">
                <a16:creationId xmlns:a16="http://schemas.microsoft.com/office/drawing/2014/main" xmlns="" id="{BBC179CC-CA98-4CD3-A6FA-62C8EDADEDE8}"/>
              </a:ext>
            </a:extLst>
          </p:cNvPr>
          <p:cNvSpPr/>
          <p:nvPr/>
        </p:nvSpPr>
        <p:spPr>
          <a:xfrm>
            <a:off x="11597165" y="32288457"/>
            <a:ext cx="1077260" cy="1863368"/>
          </a:xfrm>
          <a:custGeom>
            <a:avLst/>
            <a:gdLst>
              <a:gd name="connsiteX0" fmla="*/ 321256 w 2089376"/>
              <a:gd name="connsiteY0" fmla="*/ 0 h 3614056"/>
              <a:gd name="connsiteX1" fmla="*/ 0 w 2089376"/>
              <a:gd name="connsiteY1" fmla="*/ 321256 h 3614056"/>
              <a:gd name="connsiteX2" fmla="*/ 0 w 2089376"/>
              <a:gd name="connsiteY2" fmla="*/ 3292801 h 3614056"/>
              <a:gd name="connsiteX3" fmla="*/ 321256 w 2089376"/>
              <a:gd name="connsiteY3" fmla="*/ 3614057 h 3614056"/>
              <a:gd name="connsiteX4" fmla="*/ 1815047 w 2089376"/>
              <a:gd name="connsiteY4" fmla="*/ 3614057 h 3614056"/>
              <a:gd name="connsiteX5" fmla="*/ 2136303 w 2089376"/>
              <a:gd name="connsiteY5" fmla="*/ 3292801 h 3614056"/>
              <a:gd name="connsiteX6" fmla="*/ 2136303 w 2089376"/>
              <a:gd name="connsiteY6" fmla="*/ 321256 h 3614056"/>
              <a:gd name="connsiteX7" fmla="*/ 1815047 w 2089376"/>
              <a:gd name="connsiteY7" fmla="*/ 0 h 3614056"/>
              <a:gd name="connsiteX8" fmla="*/ 321256 w 2089376"/>
              <a:gd name="connsiteY8" fmla="*/ 0 h 3614056"/>
              <a:gd name="connsiteX9" fmla="*/ 889115 w 2089376"/>
              <a:gd name="connsiteY9" fmla="*/ 309397 h 3614056"/>
              <a:gd name="connsiteX10" fmla="*/ 1247302 w 2089376"/>
              <a:gd name="connsiteY10" fmla="*/ 309397 h 3614056"/>
              <a:gd name="connsiteX11" fmla="*/ 1289936 w 2089376"/>
              <a:gd name="connsiteY11" fmla="*/ 369650 h 3614056"/>
              <a:gd name="connsiteX12" fmla="*/ 1247302 w 2089376"/>
              <a:gd name="connsiteY12" fmla="*/ 429903 h 3614056"/>
              <a:gd name="connsiteX13" fmla="*/ 889115 w 2089376"/>
              <a:gd name="connsiteY13" fmla="*/ 429903 h 3614056"/>
              <a:gd name="connsiteX14" fmla="*/ 846480 w 2089376"/>
              <a:gd name="connsiteY14" fmla="*/ 369650 h 3614056"/>
              <a:gd name="connsiteX15" fmla="*/ 889115 w 2089376"/>
              <a:gd name="connsiteY15" fmla="*/ 309397 h 3614056"/>
              <a:gd name="connsiteX16" fmla="*/ 176468 w 2089376"/>
              <a:gd name="connsiteY16" fmla="*/ 738905 h 3614056"/>
              <a:gd name="connsiteX17" fmla="*/ 1959892 w 2089376"/>
              <a:gd name="connsiteY17" fmla="*/ 738905 h 3614056"/>
              <a:gd name="connsiteX18" fmla="*/ 1959892 w 2089376"/>
              <a:gd name="connsiteY18" fmla="*/ 2875208 h 3614056"/>
              <a:gd name="connsiteX19" fmla="*/ 176468 w 2089376"/>
              <a:gd name="connsiteY19" fmla="*/ 2875208 h 3614056"/>
              <a:gd name="connsiteX20" fmla="*/ 176468 w 2089376"/>
              <a:gd name="connsiteY20" fmla="*/ 738905 h 3614056"/>
              <a:gd name="connsiteX21" fmla="*/ 1068180 w 2089376"/>
              <a:gd name="connsiteY21" fmla="*/ 3045747 h 3614056"/>
              <a:gd name="connsiteX22" fmla="*/ 1068180 w 2089376"/>
              <a:gd name="connsiteY22" fmla="*/ 3045747 h 3614056"/>
              <a:gd name="connsiteX23" fmla="*/ 1267066 w 2089376"/>
              <a:gd name="connsiteY23" fmla="*/ 3244633 h 3614056"/>
              <a:gd name="connsiteX24" fmla="*/ 1267066 w 2089376"/>
              <a:gd name="connsiteY24" fmla="*/ 3244633 h 3614056"/>
              <a:gd name="connsiteX25" fmla="*/ 1267066 w 2089376"/>
              <a:gd name="connsiteY25" fmla="*/ 3244633 h 3614056"/>
              <a:gd name="connsiteX26" fmla="*/ 1267066 w 2089376"/>
              <a:gd name="connsiteY26" fmla="*/ 3244633 h 3614056"/>
              <a:gd name="connsiteX27" fmla="*/ 1068180 w 2089376"/>
              <a:gd name="connsiteY27" fmla="*/ 3443519 h 3614056"/>
              <a:gd name="connsiteX28" fmla="*/ 1068180 w 2089376"/>
              <a:gd name="connsiteY28" fmla="*/ 3443519 h 3614056"/>
              <a:gd name="connsiteX29" fmla="*/ 1068180 w 2089376"/>
              <a:gd name="connsiteY29" fmla="*/ 3443519 h 3614056"/>
              <a:gd name="connsiteX30" fmla="*/ 1068180 w 2089376"/>
              <a:gd name="connsiteY30" fmla="*/ 3443519 h 3614056"/>
              <a:gd name="connsiteX31" fmla="*/ 869294 w 2089376"/>
              <a:gd name="connsiteY31" fmla="*/ 3244633 h 3614056"/>
              <a:gd name="connsiteX32" fmla="*/ 869294 w 2089376"/>
              <a:gd name="connsiteY32" fmla="*/ 3244633 h 3614056"/>
              <a:gd name="connsiteX33" fmla="*/ 869294 w 2089376"/>
              <a:gd name="connsiteY33" fmla="*/ 3244633 h 3614056"/>
              <a:gd name="connsiteX34" fmla="*/ 869294 w 2089376"/>
              <a:gd name="connsiteY34" fmla="*/ 3244633 h 3614056"/>
              <a:gd name="connsiteX35" fmla="*/ 1068180 w 2089376"/>
              <a:gd name="connsiteY35" fmla="*/ 3045747 h 3614056"/>
              <a:gd name="connsiteX36" fmla="*/ 1068180 w 2089376"/>
              <a:gd name="connsiteY36" fmla="*/ 3045747 h 3614056"/>
              <a:gd name="connsiteX37" fmla="*/ 1068180 w 2089376"/>
              <a:gd name="connsiteY37" fmla="*/ 3045747 h 361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89376" h="3614056">
                <a:moveTo>
                  <a:pt x="321256" y="0"/>
                </a:moveTo>
                <a:cubicBezTo>
                  <a:pt x="144562" y="0"/>
                  <a:pt x="0" y="144562"/>
                  <a:pt x="0" y="321256"/>
                </a:cubicBezTo>
                <a:lnTo>
                  <a:pt x="0" y="3292801"/>
                </a:lnTo>
                <a:cubicBezTo>
                  <a:pt x="0" y="3469495"/>
                  <a:pt x="144562" y="3614057"/>
                  <a:pt x="321256" y="3614057"/>
                </a:cubicBezTo>
                <a:lnTo>
                  <a:pt x="1815047" y="3614057"/>
                </a:lnTo>
                <a:cubicBezTo>
                  <a:pt x="1991741" y="3614057"/>
                  <a:pt x="2136303" y="3469495"/>
                  <a:pt x="2136303" y="3292801"/>
                </a:cubicBezTo>
                <a:lnTo>
                  <a:pt x="2136303" y="321256"/>
                </a:lnTo>
                <a:cubicBezTo>
                  <a:pt x="2136303" y="144562"/>
                  <a:pt x="1991741" y="0"/>
                  <a:pt x="1815047" y="0"/>
                </a:cubicBezTo>
                <a:lnTo>
                  <a:pt x="321256" y="0"/>
                </a:lnTo>
                <a:close/>
                <a:moveTo>
                  <a:pt x="889115" y="309397"/>
                </a:moveTo>
                <a:lnTo>
                  <a:pt x="1247302" y="309397"/>
                </a:lnTo>
                <a:cubicBezTo>
                  <a:pt x="1270849" y="309397"/>
                  <a:pt x="1289936" y="336390"/>
                  <a:pt x="1289936" y="369650"/>
                </a:cubicBezTo>
                <a:cubicBezTo>
                  <a:pt x="1289936" y="402911"/>
                  <a:pt x="1270849" y="429903"/>
                  <a:pt x="1247302" y="429903"/>
                </a:cubicBezTo>
                <a:lnTo>
                  <a:pt x="889115" y="429903"/>
                </a:lnTo>
                <a:cubicBezTo>
                  <a:pt x="865567" y="429903"/>
                  <a:pt x="846480" y="402911"/>
                  <a:pt x="846480" y="369650"/>
                </a:cubicBezTo>
                <a:cubicBezTo>
                  <a:pt x="846480" y="336390"/>
                  <a:pt x="865567" y="309397"/>
                  <a:pt x="889115" y="309397"/>
                </a:cubicBezTo>
                <a:close/>
                <a:moveTo>
                  <a:pt x="176468" y="738905"/>
                </a:moveTo>
                <a:lnTo>
                  <a:pt x="1959892" y="738905"/>
                </a:lnTo>
                <a:lnTo>
                  <a:pt x="1959892" y="2875208"/>
                </a:lnTo>
                <a:lnTo>
                  <a:pt x="176468" y="2875208"/>
                </a:lnTo>
                <a:lnTo>
                  <a:pt x="176468" y="738905"/>
                </a:lnTo>
                <a:close/>
                <a:moveTo>
                  <a:pt x="1068180" y="3045747"/>
                </a:moveTo>
                <a:cubicBezTo>
                  <a:pt x="1068180" y="3045747"/>
                  <a:pt x="1068180" y="3045747"/>
                  <a:pt x="1068180" y="3045747"/>
                </a:cubicBezTo>
                <a:cubicBezTo>
                  <a:pt x="1178013" y="3045747"/>
                  <a:pt x="1267066" y="3134799"/>
                  <a:pt x="1267066" y="3244633"/>
                </a:cubicBezTo>
                <a:cubicBezTo>
                  <a:pt x="1267066" y="3244633"/>
                  <a:pt x="1267066" y="3244633"/>
                  <a:pt x="1267066" y="3244633"/>
                </a:cubicBezTo>
                <a:lnTo>
                  <a:pt x="1267066" y="3244633"/>
                </a:lnTo>
                <a:cubicBezTo>
                  <a:pt x="1267066" y="3244633"/>
                  <a:pt x="1267066" y="3244633"/>
                  <a:pt x="1267066" y="3244633"/>
                </a:cubicBezTo>
                <a:cubicBezTo>
                  <a:pt x="1267066" y="3354466"/>
                  <a:pt x="1178013" y="3443519"/>
                  <a:pt x="1068180" y="3443519"/>
                </a:cubicBezTo>
                <a:cubicBezTo>
                  <a:pt x="1068180" y="3443519"/>
                  <a:pt x="1068180" y="3443519"/>
                  <a:pt x="1068180" y="3443519"/>
                </a:cubicBezTo>
                <a:lnTo>
                  <a:pt x="1068180" y="3443519"/>
                </a:lnTo>
                <a:cubicBezTo>
                  <a:pt x="1068180" y="3443519"/>
                  <a:pt x="1068180" y="3443519"/>
                  <a:pt x="1068180" y="3443519"/>
                </a:cubicBezTo>
                <a:cubicBezTo>
                  <a:pt x="958346" y="3443519"/>
                  <a:pt x="869294" y="3354466"/>
                  <a:pt x="869294" y="3244633"/>
                </a:cubicBezTo>
                <a:cubicBezTo>
                  <a:pt x="869294" y="3244633"/>
                  <a:pt x="869294" y="3244633"/>
                  <a:pt x="869294" y="3244633"/>
                </a:cubicBezTo>
                <a:lnTo>
                  <a:pt x="869294" y="3244633"/>
                </a:lnTo>
                <a:cubicBezTo>
                  <a:pt x="869294" y="3244633"/>
                  <a:pt x="869294" y="3244633"/>
                  <a:pt x="869294" y="3244633"/>
                </a:cubicBezTo>
                <a:cubicBezTo>
                  <a:pt x="869294" y="3134799"/>
                  <a:pt x="958346" y="3045747"/>
                  <a:pt x="1068180" y="3045747"/>
                </a:cubicBezTo>
                <a:cubicBezTo>
                  <a:pt x="1068180" y="3045747"/>
                  <a:pt x="1068180" y="3045747"/>
                  <a:pt x="1068180" y="3045747"/>
                </a:cubicBezTo>
                <a:lnTo>
                  <a:pt x="1068180" y="3045747"/>
                </a:lnTo>
                <a:close/>
              </a:path>
            </a:pathLst>
          </a:custGeom>
          <a:solidFill>
            <a:srgbClr val="2ABDB3"/>
          </a:solidFill>
          <a:ln w="56406" cap="flat">
            <a:noFill/>
            <a:prstDash val="solid"/>
            <a:miter/>
          </a:ln>
        </p:spPr>
        <p:txBody>
          <a:bodyPr rtlCol="0" anchor="ctr"/>
          <a:lstStyle/>
          <a:p>
            <a:endParaRPr lang="en-US" sz="1384">
              <a:solidFill>
                <a:schemeClr val="bg1">
                  <a:lumMod val="85000"/>
                </a:schemeClr>
              </a:solidFill>
            </a:endParaRPr>
          </a:p>
        </p:txBody>
      </p:sp>
      <p:sp>
        <p:nvSpPr>
          <p:cNvPr id="25" name="TextBox 24">
            <a:extLst>
              <a:ext uri="{FF2B5EF4-FFF2-40B4-BE49-F238E27FC236}">
                <a16:creationId xmlns:a16="http://schemas.microsoft.com/office/drawing/2014/main" xmlns="" id="{A9E658F4-7260-408D-A20C-8231B8A7FCD6}"/>
              </a:ext>
            </a:extLst>
          </p:cNvPr>
          <p:cNvSpPr txBox="1"/>
          <p:nvPr/>
        </p:nvSpPr>
        <p:spPr>
          <a:xfrm>
            <a:off x="7285837" y="33589906"/>
            <a:ext cx="6923472" cy="1358577"/>
          </a:xfrm>
          <a:prstGeom prst="rect">
            <a:avLst/>
          </a:prstGeom>
          <a:noFill/>
          <a:ln>
            <a:noFill/>
          </a:ln>
        </p:spPr>
        <p:txBody>
          <a:bodyPr wrap="square" rtlCol="0">
            <a:spAutoFit/>
          </a:bodyPr>
          <a:lstStyle/>
          <a:p>
            <a:r>
              <a:rPr lang="en-US" sz="4114" dirty="0">
                <a:solidFill>
                  <a:srgbClr val="2ABDB3"/>
                </a:solidFill>
                <a:latin typeface="Lato Black" panose="020F0A02020204030203" pitchFamily="34" charset="0"/>
                <a:cs typeface="Arial" panose="020B0604020202020204" pitchFamily="34" charset="0"/>
              </a:rPr>
              <a:t>Take a picture</a:t>
            </a:r>
            <a:r>
              <a:rPr lang="en-US" sz="4114" dirty="0">
                <a:solidFill>
                  <a:srgbClr val="2ABDB3"/>
                </a:solidFill>
                <a:latin typeface="Lato" panose="020F0502020204030203" pitchFamily="34" charset="0"/>
                <a:cs typeface="Arial" panose="020B0604020202020204" pitchFamily="34" charset="0"/>
              </a:rPr>
              <a:t> to </a:t>
            </a:r>
            <a:br>
              <a:rPr lang="en-US" sz="4114" dirty="0">
                <a:solidFill>
                  <a:srgbClr val="2ABDB3"/>
                </a:solidFill>
                <a:latin typeface="Lato" panose="020F0502020204030203" pitchFamily="34" charset="0"/>
                <a:cs typeface="Arial" panose="020B0604020202020204" pitchFamily="34" charset="0"/>
              </a:rPr>
            </a:br>
            <a:r>
              <a:rPr lang="en-US" sz="4114" dirty="0">
                <a:solidFill>
                  <a:srgbClr val="2ABDB3"/>
                </a:solidFill>
                <a:latin typeface="Lato Black" panose="020F0A02020204030203" pitchFamily="34" charset="0"/>
                <a:cs typeface="Arial" panose="020B0604020202020204" pitchFamily="34" charset="0"/>
              </a:rPr>
              <a:t>download</a:t>
            </a:r>
            <a:r>
              <a:rPr lang="en-US" sz="4114" dirty="0">
                <a:solidFill>
                  <a:srgbClr val="2ABDB3"/>
                </a:solidFill>
                <a:latin typeface="Lato" panose="020F0502020204030203" pitchFamily="34" charset="0"/>
                <a:cs typeface="Arial" panose="020B0604020202020204" pitchFamily="34" charset="0"/>
              </a:rPr>
              <a:t> the</a:t>
            </a:r>
            <a:r>
              <a:rPr lang="en-US" sz="4114" b="1" dirty="0">
                <a:solidFill>
                  <a:srgbClr val="2ABDB3"/>
                </a:solidFill>
                <a:latin typeface="Lato" panose="020F0502020204030203" pitchFamily="34" charset="0"/>
                <a:cs typeface="Arial" panose="020B0604020202020204" pitchFamily="34" charset="0"/>
              </a:rPr>
              <a:t> </a:t>
            </a:r>
            <a:r>
              <a:rPr lang="en-US" sz="4114" dirty="0">
                <a:solidFill>
                  <a:srgbClr val="2ABDB3"/>
                </a:solidFill>
                <a:latin typeface="Lato Black" panose="020F0A02020204030203" pitchFamily="34" charset="0"/>
                <a:cs typeface="Arial" panose="020B0604020202020204" pitchFamily="34" charset="0"/>
              </a:rPr>
              <a:t>full paper</a:t>
            </a:r>
          </a:p>
        </p:txBody>
      </p:sp>
      <p:sp>
        <p:nvSpPr>
          <p:cNvPr id="17" name="Rectangle 16"/>
          <p:cNvSpPr/>
          <p:nvPr/>
        </p:nvSpPr>
        <p:spPr>
          <a:xfrm>
            <a:off x="1967319" y="29688205"/>
            <a:ext cx="5819350" cy="461665"/>
          </a:xfrm>
          <a:prstGeom prst="rect">
            <a:avLst/>
          </a:prstGeom>
        </p:spPr>
        <p:txBody>
          <a:bodyPr wrap="none">
            <a:spAutoFit/>
          </a:bodyPr>
          <a:lstStyle/>
          <a:p>
            <a:r>
              <a:rPr lang="en-US" sz="2400" dirty="0">
                <a:latin typeface="Lato" panose="020F0502020204030203" pitchFamily="34" charset="0"/>
                <a:cs typeface="Lato" panose="020F0502020204030203" pitchFamily="34" charset="0"/>
              </a:rPr>
              <a:t>Leeroy Jenkins, author2, author3, author4</a:t>
            </a:r>
            <a:endParaRPr lang="en-US" sz="2400" b="1" dirty="0">
              <a:latin typeface="Lato" panose="020F0502020204030203" pitchFamily="34" charset="0"/>
              <a:cs typeface="Lato" panose="020F0502020204030203" pitchFamily="34" charset="0"/>
            </a:endParaRPr>
          </a:p>
        </p:txBody>
      </p:sp>
      <p:sp>
        <p:nvSpPr>
          <p:cNvPr id="31" name="Arc 30"/>
          <p:cNvSpPr/>
          <p:nvPr/>
        </p:nvSpPr>
        <p:spPr>
          <a:xfrm rot="5400000">
            <a:off x="16791172" y="27215273"/>
            <a:ext cx="4178381" cy="6468881"/>
          </a:xfrm>
          <a:prstGeom prst="arc">
            <a:avLst/>
          </a:prstGeom>
          <a:noFill/>
          <a:ln w="152400">
            <a:solidFill>
              <a:srgbClr val="2ABDB3"/>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4"/>
          </a:p>
        </p:txBody>
      </p:sp>
      <p:sp>
        <p:nvSpPr>
          <p:cNvPr id="32" name="Rectangle 31"/>
          <p:cNvSpPr/>
          <p:nvPr/>
        </p:nvSpPr>
        <p:spPr>
          <a:xfrm>
            <a:off x="20503472" y="27434506"/>
            <a:ext cx="6213513" cy="2877711"/>
          </a:xfrm>
          <a:prstGeom prst="rect">
            <a:avLst/>
          </a:prstGeom>
        </p:spPr>
        <p:txBody>
          <a:bodyPr wrap="square">
            <a:spAutoFit/>
          </a:bodyPr>
          <a:lstStyle/>
          <a:p>
            <a:pPr>
              <a:lnSpc>
                <a:spcPct val="120000"/>
              </a:lnSpc>
            </a:pPr>
            <a:r>
              <a:rPr lang="en-US" sz="3771" i="1" dirty="0">
                <a:solidFill>
                  <a:schemeClr val="bg2">
                    <a:lumMod val="75000"/>
                  </a:schemeClr>
                </a:solidFill>
                <a:latin typeface="Lato" panose="020F0502020204030203" pitchFamily="34" charset="0"/>
                <a:cs typeface="Arial" panose="020B0604020202020204" pitchFamily="34" charset="0"/>
              </a:rPr>
              <a:t>Easily create your own QR code here: </a:t>
            </a:r>
            <a:r>
              <a:rPr lang="en-US" sz="3771" i="1" dirty="0">
                <a:solidFill>
                  <a:schemeClr val="bg2">
                    <a:lumMod val="75000"/>
                  </a:schemeClr>
                </a:solidFill>
                <a:latin typeface="Lato" panose="020F0502020204030203" pitchFamily="34" charset="0"/>
                <a:cs typeface="Arial" panose="020B0604020202020204" pitchFamily="34" charset="0"/>
                <a:hlinkClick r:id="rId4"/>
              </a:rPr>
              <a:t>https://</a:t>
            </a:r>
            <a:r>
              <a:rPr lang="en-US" sz="3771" i="1" dirty="0" err="1">
                <a:solidFill>
                  <a:schemeClr val="bg2">
                    <a:lumMod val="75000"/>
                  </a:schemeClr>
                </a:solidFill>
                <a:latin typeface="Lato" panose="020F0502020204030203" pitchFamily="34" charset="0"/>
                <a:cs typeface="Arial" panose="020B0604020202020204" pitchFamily="34" charset="0"/>
                <a:hlinkClick r:id="rId4"/>
              </a:rPr>
              <a:t>www.qrcode-monkey.com</a:t>
            </a:r>
            <a:endParaRPr lang="en-US" sz="3771" i="1" dirty="0">
              <a:solidFill>
                <a:schemeClr val="bg2">
                  <a:lumMod val="75000"/>
                </a:schemeClr>
              </a:solidFill>
              <a:latin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1232743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D074D9C-0647-4697-8C43-9C38EB7E0278}"/>
              </a:ext>
            </a:extLst>
          </p:cNvPr>
          <p:cNvSpPr/>
          <p:nvPr/>
        </p:nvSpPr>
        <p:spPr>
          <a:xfrm>
            <a:off x="0" y="30609851"/>
            <a:ext cx="27432000" cy="596614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4"/>
          </a:p>
        </p:txBody>
      </p:sp>
      <p:sp>
        <p:nvSpPr>
          <p:cNvPr id="5" name="TextBox 4">
            <a:extLst>
              <a:ext uri="{FF2B5EF4-FFF2-40B4-BE49-F238E27FC236}">
                <a16:creationId xmlns:a16="http://schemas.microsoft.com/office/drawing/2014/main" xmlns="" id="{F98AF760-C359-4592-BF1F-0C7A94DA9F89}"/>
              </a:ext>
            </a:extLst>
          </p:cNvPr>
          <p:cNvSpPr txBox="1"/>
          <p:nvPr/>
        </p:nvSpPr>
        <p:spPr>
          <a:xfrm>
            <a:off x="1408324" y="13600011"/>
            <a:ext cx="6911115" cy="13768000"/>
          </a:xfrm>
          <a:prstGeom prst="rect">
            <a:avLst/>
          </a:prstGeom>
          <a:noFill/>
        </p:spPr>
        <p:txBody>
          <a:bodyPr wrap="square" rtlCol="0">
            <a:spAutoFit/>
          </a:bodyPr>
          <a:lstStyle/>
          <a:p>
            <a:pPr>
              <a:lnSpc>
                <a:spcPct val="120000"/>
              </a:lnSpc>
            </a:pPr>
            <a:r>
              <a:rPr lang="en-US" sz="4114" b="1" dirty="0">
                <a:latin typeface="Lato Black" panose="020F0A02020204030203" pitchFamily="34" charset="0"/>
                <a:cs typeface="Arial" panose="020B0604020202020204" pitchFamily="34" charset="0"/>
              </a:rPr>
              <a:t>INTRO</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Just give context for the gap you’re filling</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You’re not going to get yelled at if you don’t cite the 5 papers from 1937 that defined this construct. They’ll download your paper if they want that</a:t>
            </a:r>
            <a:r>
              <a:rPr lang="en-US" sz="4114" dirty="0" smtClean="0">
                <a:latin typeface="Lato" panose="020F0502020204030203" pitchFamily="34" charset="0"/>
                <a:cs typeface="Arial" panose="020B0604020202020204" pitchFamily="34" charset="0"/>
              </a:rPr>
              <a:t>.</a:t>
            </a:r>
          </a:p>
          <a:p>
            <a:pPr marL="489833" indent="-489833">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a:p>
            <a:pPr marL="489833" indent="-489833">
              <a:lnSpc>
                <a:spcPct val="120000"/>
              </a:lnSpc>
              <a:buFont typeface="Arial" panose="020B0604020202020204" pitchFamily="34" charset="0"/>
              <a:buChar char="•"/>
            </a:pPr>
            <a:endParaRPr lang="en-US" sz="4114" b="1" dirty="0">
              <a:latin typeface="Lato" panose="020F0502020204030203" pitchFamily="34" charset="0"/>
              <a:cs typeface="Arial" panose="020B0604020202020204" pitchFamily="34" charset="0"/>
            </a:endParaRPr>
          </a:p>
          <a:p>
            <a:pPr>
              <a:lnSpc>
                <a:spcPct val="120000"/>
              </a:lnSpc>
            </a:pPr>
            <a:r>
              <a:rPr lang="en-US" sz="4114" b="1" dirty="0">
                <a:solidFill>
                  <a:srgbClr val="8C1616"/>
                </a:solidFill>
                <a:latin typeface="Lato Black" panose="020F0A02020204030203" pitchFamily="34" charset="0"/>
                <a:cs typeface="Arial" panose="020B0604020202020204" pitchFamily="34" charset="0"/>
              </a:rPr>
              <a:t>METHODS</a:t>
            </a:r>
          </a:p>
          <a:p>
            <a:pPr marL="636782" indent="-636782">
              <a:lnSpc>
                <a:spcPct val="120000"/>
              </a:lnSpc>
              <a:buFont typeface="+mj-lt"/>
              <a:buAutoNum type="arabicPeriod"/>
            </a:pPr>
            <a:r>
              <a:rPr lang="en-US" sz="4114" dirty="0">
                <a:latin typeface="Lato" panose="020F0502020204030203" pitchFamily="34" charset="0"/>
                <a:cs typeface="Arial" panose="020B0604020202020204" pitchFamily="34" charset="0"/>
              </a:rPr>
              <a:t>N = ###, </a:t>
            </a:r>
          </a:p>
          <a:p>
            <a:pPr marL="636782" indent="-636782">
              <a:lnSpc>
                <a:spcPct val="120000"/>
              </a:lnSpc>
              <a:buFont typeface="+mj-lt"/>
              <a:buAutoNum type="arabicPeriod"/>
            </a:pPr>
            <a:r>
              <a:rPr lang="en-US" sz="4114" dirty="0">
                <a:latin typeface="Lato" panose="020F0502020204030203" pitchFamily="34" charset="0"/>
                <a:cs typeface="Arial" panose="020B0604020202020204" pitchFamily="34" charset="0"/>
              </a:rPr>
              <a:t>Collected this</a:t>
            </a:r>
          </a:p>
          <a:p>
            <a:pPr marL="636782" indent="-636782">
              <a:lnSpc>
                <a:spcPct val="120000"/>
              </a:lnSpc>
              <a:buFont typeface="+mj-lt"/>
              <a:buAutoNum type="arabicPeriod"/>
            </a:pPr>
            <a:r>
              <a:rPr lang="en-US" sz="4114" dirty="0">
                <a:latin typeface="Lato" panose="020F0502020204030203" pitchFamily="34" charset="0"/>
                <a:cs typeface="Arial" panose="020B0604020202020204" pitchFamily="34" charset="0"/>
              </a:rPr>
              <a:t>Tested with X statistical </a:t>
            </a:r>
            <a:r>
              <a:rPr lang="en-US" sz="4114" dirty="0" smtClean="0">
                <a:latin typeface="Lato" panose="020F0502020204030203" pitchFamily="34" charset="0"/>
                <a:cs typeface="Arial" panose="020B0604020202020204" pitchFamily="34" charset="0"/>
              </a:rPr>
              <a:t>test</a:t>
            </a:r>
          </a:p>
          <a:p>
            <a:pPr marL="636782" indent="-636782">
              <a:lnSpc>
                <a:spcPct val="120000"/>
              </a:lnSpc>
              <a:buFont typeface="+mj-lt"/>
              <a:buAutoNum type="arabicPeriod"/>
            </a:pPr>
            <a:r>
              <a:rPr lang="en-US" sz="4114" dirty="0" smtClean="0">
                <a:latin typeface="Lato" panose="020F0502020204030203" pitchFamily="34" charset="0"/>
                <a:cs typeface="Arial" panose="020B0604020202020204" pitchFamily="34" charset="0"/>
              </a:rPr>
              <a:t>Additional info</a:t>
            </a:r>
          </a:p>
          <a:p>
            <a:pPr marL="636782" indent="-636782">
              <a:lnSpc>
                <a:spcPct val="120000"/>
              </a:lnSpc>
              <a:buFont typeface="+mj-lt"/>
              <a:buAutoNum type="arabicPeriod"/>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p:txBody>
      </p:sp>
      <p:sp>
        <p:nvSpPr>
          <p:cNvPr id="6" name="TextBox 5">
            <a:extLst>
              <a:ext uri="{FF2B5EF4-FFF2-40B4-BE49-F238E27FC236}">
                <a16:creationId xmlns:a16="http://schemas.microsoft.com/office/drawing/2014/main" xmlns="" id="{1E1E7EF1-9C6B-4FC5-9AB8-52260F86FE16}"/>
              </a:ext>
            </a:extLst>
          </p:cNvPr>
          <p:cNvSpPr txBox="1"/>
          <p:nvPr/>
        </p:nvSpPr>
        <p:spPr>
          <a:xfrm>
            <a:off x="3347358" y="7403064"/>
            <a:ext cx="7841863" cy="1516697"/>
          </a:xfrm>
          <a:prstGeom prst="rect">
            <a:avLst/>
          </a:prstGeom>
          <a:noFill/>
        </p:spPr>
        <p:txBody>
          <a:bodyPr wrap="square" rtlCol="0">
            <a:spAutoFit/>
          </a:bodyPr>
          <a:lstStyle/>
          <a:p>
            <a:r>
              <a:rPr lang="en-US" sz="4628" b="1" i="1" dirty="0">
                <a:latin typeface="Lato" panose="020F0502020204030203" pitchFamily="34" charset="0"/>
                <a:cs typeface="Lato" panose="020F0502020204030203" pitchFamily="34" charset="0"/>
              </a:rPr>
              <a:t>Title:</a:t>
            </a:r>
            <a:r>
              <a:rPr lang="en-US" sz="4628" i="1" dirty="0">
                <a:latin typeface="Lato" panose="020F0502020204030203" pitchFamily="34" charset="0"/>
                <a:cs typeface="Lato" panose="020F0502020204030203" pitchFamily="34" charset="0"/>
              </a:rPr>
              <a:t/>
            </a:r>
            <a:br>
              <a:rPr lang="en-US" sz="4628" i="1" dirty="0">
                <a:latin typeface="Lato" panose="020F0502020204030203" pitchFamily="34" charset="0"/>
                <a:cs typeface="Lato" panose="020F0502020204030203" pitchFamily="34" charset="0"/>
              </a:rPr>
            </a:br>
            <a:r>
              <a:rPr lang="en-US" sz="4628" i="1" dirty="0">
                <a:latin typeface="Lato" panose="020F0502020204030203" pitchFamily="34" charset="0"/>
                <a:cs typeface="Lato" panose="020F0502020204030203" pitchFamily="34" charset="0"/>
              </a:rPr>
              <a:t>Subtitle</a:t>
            </a:r>
          </a:p>
        </p:txBody>
      </p:sp>
      <p:sp>
        <p:nvSpPr>
          <p:cNvPr id="8" name="Graphic 18">
            <a:extLst>
              <a:ext uri="{FF2B5EF4-FFF2-40B4-BE49-F238E27FC236}">
                <a16:creationId xmlns:a16="http://schemas.microsoft.com/office/drawing/2014/main" xmlns="" id="{AEDBCDB9-CB31-46F9-BCA9-A3365D112F83}"/>
              </a:ext>
            </a:extLst>
          </p:cNvPr>
          <p:cNvSpPr/>
          <p:nvPr/>
        </p:nvSpPr>
        <p:spPr>
          <a:xfrm>
            <a:off x="3486118" y="9577358"/>
            <a:ext cx="308940" cy="287311"/>
          </a:xfrm>
          <a:custGeom>
            <a:avLst/>
            <a:gdLst>
              <a:gd name="connsiteX0" fmla="*/ 310594 w 327663"/>
              <a:gd name="connsiteY0" fmla="*/ 219906 h 335196"/>
              <a:gd name="connsiteX1" fmla="*/ 246568 w 327663"/>
              <a:gd name="connsiteY1" fmla="*/ 176217 h 335196"/>
              <a:gd name="connsiteX2" fmla="*/ 212295 w 327663"/>
              <a:gd name="connsiteY2" fmla="*/ 176217 h 335196"/>
              <a:gd name="connsiteX3" fmla="*/ 165217 w 327663"/>
              <a:gd name="connsiteY3" fmla="*/ 189022 h 335196"/>
              <a:gd name="connsiteX4" fmla="*/ 118138 w 327663"/>
              <a:gd name="connsiteY4" fmla="*/ 176217 h 335196"/>
              <a:gd name="connsiteX5" fmla="*/ 83866 w 327663"/>
              <a:gd name="connsiteY5" fmla="*/ 176217 h 335196"/>
              <a:gd name="connsiteX6" fmla="*/ 19839 w 327663"/>
              <a:gd name="connsiteY6" fmla="*/ 219906 h 335196"/>
              <a:gd name="connsiteX7" fmla="*/ 1385 w 327663"/>
              <a:gd name="connsiteY7" fmla="*/ 299750 h 335196"/>
              <a:gd name="connsiteX8" fmla="*/ 165970 w 327663"/>
              <a:gd name="connsiteY8" fmla="*/ 335529 h 335196"/>
              <a:gd name="connsiteX9" fmla="*/ 329802 w 327663"/>
              <a:gd name="connsiteY9" fmla="*/ 299750 h 335196"/>
              <a:gd name="connsiteX10" fmla="*/ 310594 w 327663"/>
              <a:gd name="connsiteY10" fmla="*/ 219906 h 335196"/>
              <a:gd name="connsiteX11" fmla="*/ 165593 w 327663"/>
              <a:gd name="connsiteY11" fmla="*/ 154749 h 335196"/>
              <a:gd name="connsiteX12" fmla="*/ 242425 w 327663"/>
              <a:gd name="connsiteY12" fmla="*/ 77918 h 335196"/>
              <a:gd name="connsiteX13" fmla="*/ 165593 w 327663"/>
              <a:gd name="connsiteY13" fmla="*/ 1086 h 335196"/>
              <a:gd name="connsiteX14" fmla="*/ 88762 w 327663"/>
              <a:gd name="connsiteY14" fmla="*/ 77918 h 335196"/>
              <a:gd name="connsiteX15" fmla="*/ 165593 w 327663"/>
              <a:gd name="connsiteY15" fmla="*/ 154749 h 33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663" h="335196">
                <a:moveTo>
                  <a:pt x="310594" y="219906"/>
                </a:moveTo>
                <a:cubicBezTo>
                  <a:pt x="287243" y="179983"/>
                  <a:pt x="246568" y="176217"/>
                  <a:pt x="246568" y="176217"/>
                </a:cubicBezTo>
                <a:lnTo>
                  <a:pt x="212295" y="176217"/>
                </a:lnTo>
                <a:cubicBezTo>
                  <a:pt x="198360" y="184126"/>
                  <a:pt x="182541" y="189022"/>
                  <a:pt x="165217" y="189022"/>
                </a:cubicBezTo>
                <a:cubicBezTo>
                  <a:pt x="147892" y="189022"/>
                  <a:pt x="132074" y="184503"/>
                  <a:pt x="118138" y="176217"/>
                </a:cubicBezTo>
                <a:lnTo>
                  <a:pt x="83866" y="176217"/>
                </a:lnTo>
                <a:cubicBezTo>
                  <a:pt x="83866" y="176217"/>
                  <a:pt x="43190" y="179983"/>
                  <a:pt x="19839" y="219906"/>
                </a:cubicBezTo>
                <a:cubicBezTo>
                  <a:pt x="-2758" y="259828"/>
                  <a:pt x="1385" y="299750"/>
                  <a:pt x="1385" y="299750"/>
                </a:cubicBezTo>
                <a:cubicBezTo>
                  <a:pt x="1385" y="299750"/>
                  <a:pt x="37164" y="335529"/>
                  <a:pt x="165970" y="335529"/>
                </a:cubicBezTo>
                <a:cubicBezTo>
                  <a:pt x="294776" y="335529"/>
                  <a:pt x="329802" y="299750"/>
                  <a:pt x="329802" y="299750"/>
                </a:cubicBezTo>
                <a:cubicBezTo>
                  <a:pt x="329802" y="299750"/>
                  <a:pt x="333945" y="259828"/>
                  <a:pt x="310594" y="219906"/>
                </a:cubicBezTo>
                <a:close/>
                <a:moveTo>
                  <a:pt x="165593" y="154749"/>
                </a:moveTo>
                <a:cubicBezTo>
                  <a:pt x="208152" y="154749"/>
                  <a:pt x="242425" y="120477"/>
                  <a:pt x="242425" y="77918"/>
                </a:cubicBezTo>
                <a:cubicBezTo>
                  <a:pt x="242425" y="35359"/>
                  <a:pt x="208152" y="1086"/>
                  <a:pt x="165593" y="1086"/>
                </a:cubicBezTo>
                <a:cubicBezTo>
                  <a:pt x="123035" y="1086"/>
                  <a:pt x="88762" y="35736"/>
                  <a:pt x="88762" y="77918"/>
                </a:cubicBezTo>
                <a:cubicBezTo>
                  <a:pt x="88762" y="120477"/>
                  <a:pt x="123035" y="154749"/>
                  <a:pt x="165593" y="154749"/>
                </a:cubicBezTo>
                <a:close/>
              </a:path>
            </a:pathLst>
          </a:custGeom>
          <a:solidFill>
            <a:schemeClr val="tx1">
              <a:lumMod val="50000"/>
              <a:lumOff val="50000"/>
            </a:schemeClr>
          </a:solidFill>
          <a:ln w="3663" cap="flat">
            <a:noFill/>
            <a:prstDash val="solid"/>
            <a:miter/>
          </a:ln>
        </p:spPr>
        <p:txBody>
          <a:bodyPr rtlCol="0" anchor="ctr"/>
          <a:lstStyle/>
          <a:p>
            <a:endParaRPr lang="en-US" sz="1384"/>
          </a:p>
        </p:txBody>
      </p:sp>
      <p:sp>
        <p:nvSpPr>
          <p:cNvPr id="10" name="Rectangle 9">
            <a:extLst>
              <a:ext uri="{FF2B5EF4-FFF2-40B4-BE49-F238E27FC236}">
                <a16:creationId xmlns:a16="http://schemas.microsoft.com/office/drawing/2014/main" xmlns="" id="{030386EC-D1AC-48D0-B2EC-0AD1DA88A8AB}"/>
              </a:ext>
            </a:extLst>
          </p:cNvPr>
          <p:cNvSpPr/>
          <p:nvPr/>
        </p:nvSpPr>
        <p:spPr>
          <a:xfrm>
            <a:off x="0" y="-25355"/>
            <a:ext cx="27432000" cy="100910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4">
              <a:solidFill>
                <a:srgbClr val="2ABDB3"/>
              </a:solidFill>
            </a:endParaRPr>
          </a:p>
        </p:txBody>
      </p:sp>
      <p:sp>
        <p:nvSpPr>
          <p:cNvPr id="2" name="Rectangle 1">
            <a:extLst>
              <a:ext uri="{FF2B5EF4-FFF2-40B4-BE49-F238E27FC236}">
                <a16:creationId xmlns:a16="http://schemas.microsoft.com/office/drawing/2014/main" xmlns="" id="{699EE2F9-E368-471F-966F-6846CB3D7866}"/>
              </a:ext>
            </a:extLst>
          </p:cNvPr>
          <p:cNvSpPr/>
          <p:nvPr/>
        </p:nvSpPr>
        <p:spPr>
          <a:xfrm>
            <a:off x="1408324" y="1190499"/>
            <a:ext cx="24615353" cy="7808676"/>
          </a:xfrm>
          <a:prstGeom prst="rect">
            <a:avLst/>
          </a:prstGeom>
        </p:spPr>
        <p:txBody>
          <a:bodyPr wrap="square">
            <a:spAutoFit/>
          </a:bodyPr>
          <a:lstStyle/>
          <a:p>
            <a:pPr>
              <a:lnSpc>
                <a:spcPct val="130000"/>
              </a:lnSpc>
            </a:pPr>
            <a:r>
              <a:rPr lang="en-US" sz="12857" b="1" dirty="0">
                <a:solidFill>
                  <a:schemeClr val="bg1"/>
                </a:solidFill>
                <a:latin typeface="Lato Black" panose="020F0A02020204030203" pitchFamily="34" charset="0"/>
                <a:ea typeface="Roboto" panose="02000000000000000000" pitchFamily="2" charset="0"/>
                <a:cs typeface="Arial" panose="020B0604020202020204" pitchFamily="34" charset="0"/>
              </a:rPr>
              <a:t>Main finding goes here</a:t>
            </a:r>
            <a:r>
              <a:rPr lang="en-US" sz="12857" dirty="0">
                <a:solidFill>
                  <a:schemeClr val="bg1"/>
                </a:solidFill>
                <a:latin typeface="Lato" panose="020F0502020204030203" pitchFamily="34" charset="0"/>
                <a:ea typeface="Roboto" panose="02000000000000000000" pitchFamily="2" charset="0"/>
                <a:cs typeface="Arial" panose="020B0604020202020204" pitchFamily="34" charset="0"/>
              </a:rPr>
              <a:t>, translated into </a:t>
            </a:r>
            <a:r>
              <a:rPr lang="en-US" sz="12857" dirty="0">
                <a:solidFill>
                  <a:schemeClr val="bg1"/>
                </a:solidFill>
                <a:latin typeface="Lato Black" panose="020F0A02020204030203" pitchFamily="34" charset="0"/>
                <a:ea typeface="Roboto" panose="02000000000000000000" pitchFamily="2" charset="0"/>
                <a:cs typeface="Arial" panose="020B0604020202020204" pitchFamily="34" charset="0"/>
              </a:rPr>
              <a:t>plain English</a:t>
            </a:r>
            <a:r>
              <a:rPr lang="en-US" sz="12857" dirty="0">
                <a:solidFill>
                  <a:schemeClr val="bg1"/>
                </a:solidFill>
                <a:latin typeface="Lato" panose="020F0502020204030203" pitchFamily="34" charset="0"/>
                <a:ea typeface="Roboto" panose="02000000000000000000" pitchFamily="2" charset="0"/>
                <a:cs typeface="Arial" panose="020B0604020202020204" pitchFamily="34" charset="0"/>
              </a:rPr>
              <a:t>. </a:t>
            </a:r>
            <a:r>
              <a:rPr lang="en-US" sz="12857" dirty="0">
                <a:solidFill>
                  <a:schemeClr val="bg1"/>
                </a:solidFill>
                <a:latin typeface="Lato Black" panose="020F0A02020204030203" pitchFamily="34" charset="0"/>
                <a:ea typeface="Roboto" panose="02000000000000000000" pitchFamily="2" charset="0"/>
                <a:cs typeface="Arial" panose="020B0604020202020204" pitchFamily="34" charset="0"/>
              </a:rPr>
              <a:t>Emphasize</a:t>
            </a:r>
            <a:r>
              <a:rPr lang="en-US" sz="12857" dirty="0">
                <a:solidFill>
                  <a:schemeClr val="bg1"/>
                </a:solidFill>
                <a:latin typeface="Lato" panose="020F0502020204030203" pitchFamily="34" charset="0"/>
                <a:ea typeface="Roboto" panose="02000000000000000000" pitchFamily="2" charset="0"/>
                <a:cs typeface="Arial" panose="020B0604020202020204" pitchFamily="34" charset="0"/>
              </a:rPr>
              <a:t> the important words.</a:t>
            </a:r>
            <a:endParaRPr lang="en-US" sz="12857" dirty="0"/>
          </a:p>
        </p:txBody>
      </p:sp>
      <p:sp>
        <p:nvSpPr>
          <p:cNvPr id="3" name="Rectangle 2">
            <a:extLst>
              <a:ext uri="{FF2B5EF4-FFF2-40B4-BE49-F238E27FC236}">
                <a16:creationId xmlns:a16="http://schemas.microsoft.com/office/drawing/2014/main" xmlns="" id="{643038D2-6694-4FF1-AFD6-35D55E87C41A}"/>
              </a:ext>
            </a:extLst>
          </p:cNvPr>
          <p:cNvSpPr/>
          <p:nvPr/>
        </p:nvSpPr>
        <p:spPr>
          <a:xfrm>
            <a:off x="10286570" y="13698995"/>
            <a:ext cx="8214560" cy="13957667"/>
          </a:xfrm>
          <a:prstGeom prst="rect">
            <a:avLst/>
          </a:prstGeom>
        </p:spPr>
        <p:txBody>
          <a:bodyPr wrap="square">
            <a:spAutoFit/>
          </a:bodyPr>
          <a:lstStyle/>
          <a:p>
            <a:pPr>
              <a:lnSpc>
                <a:spcPct val="120000"/>
              </a:lnSpc>
            </a:pPr>
            <a:r>
              <a:rPr lang="en-US" sz="4114" b="1" dirty="0">
                <a:latin typeface="Lato Black" panose="020F0A02020204030203" pitchFamily="34" charset="0"/>
                <a:cs typeface="Arial" panose="020B0604020202020204" pitchFamily="34" charset="0"/>
              </a:rPr>
              <a:t>RESULTS</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Graph or table with essential results only.</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All the other correlations in the ammo bar</a:t>
            </a:r>
            <a:r>
              <a:rPr lang="en-US" sz="4114" dirty="0" smtClean="0">
                <a:latin typeface="Lato" panose="020F0502020204030203" pitchFamily="34" charset="0"/>
                <a:cs typeface="Arial" panose="020B0604020202020204" pitchFamily="34" charset="0"/>
              </a:rPr>
              <a:t>.</a:t>
            </a:r>
          </a:p>
          <a:p>
            <a:pPr marL="489833" indent="-489833">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p>
          <a:p>
            <a:pPr marL="489833" indent="-489833">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a:p>
            <a:pPr>
              <a:lnSpc>
                <a:spcPct val="120000"/>
              </a:lnSpc>
            </a:pPr>
            <a:endParaRPr lang="en-US" sz="4114" dirty="0">
              <a:latin typeface="Lato" panose="020F0502020204030203" pitchFamily="34" charset="0"/>
              <a:cs typeface="Arial" panose="020B0604020202020204" pitchFamily="34" charset="0"/>
            </a:endParaRPr>
          </a:p>
          <a:p>
            <a:pPr>
              <a:lnSpc>
                <a:spcPct val="120000"/>
              </a:lnSpc>
            </a:pPr>
            <a:r>
              <a:rPr lang="en-US" sz="4114" dirty="0">
                <a:latin typeface="Lato Black" panose="020F0A02020204030203" pitchFamily="34" charset="0"/>
                <a:cs typeface="Arial" panose="020B0604020202020204" pitchFamily="34" charset="0"/>
              </a:rPr>
              <a:t>DISCUSSION</a:t>
            </a:r>
          </a:p>
          <a:p>
            <a:pPr marL="391866" indent="-391866">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“If this result actually generalized and I didn’t have to humbly disclaim the possibility of a thousand confounds and limitations, it would imply that</a:t>
            </a:r>
            <a:r>
              <a:rPr lang="en-US" sz="4114" dirty="0" smtClean="0">
                <a:latin typeface="Lato" panose="020F0502020204030203" pitchFamily="34" charset="0"/>
                <a:cs typeface="Arial" panose="020B0604020202020204" pitchFamily="34" charset="0"/>
              </a:rPr>
              <a:t>….”</a:t>
            </a:r>
          </a:p>
          <a:p>
            <a:pPr marL="391866" indent="-391866">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a:p>
            <a:pPr>
              <a:lnSpc>
                <a:spcPct val="120000"/>
              </a:lnSpc>
            </a:pPr>
            <a:endParaRPr lang="en-US" sz="4114" dirty="0">
              <a:latin typeface="Lato" panose="020F0502020204030203" pitchFamily="34" charset="0"/>
              <a:cs typeface="Arial" panose="020B0604020202020204" pitchFamily="34" charset="0"/>
            </a:endParaRPr>
          </a:p>
          <a:p>
            <a:pPr>
              <a:lnSpc>
                <a:spcPct val="120000"/>
              </a:lnSpc>
            </a:pPr>
            <a:r>
              <a:rPr lang="en-US" sz="4628" i="1" dirty="0">
                <a:solidFill>
                  <a:schemeClr val="bg2">
                    <a:lumMod val="75000"/>
                  </a:schemeClr>
                </a:solidFill>
                <a:latin typeface="Lato" panose="020F0502020204030203" pitchFamily="34" charset="0"/>
                <a:cs typeface="Arial" panose="020B0604020202020204" pitchFamily="34" charset="0"/>
              </a:rPr>
              <a:t>Keep font size as high above 28 as possible.</a:t>
            </a:r>
          </a:p>
        </p:txBody>
      </p:sp>
      <p:cxnSp>
        <p:nvCxnSpPr>
          <p:cNvPr id="14" name="Straight Connector 13">
            <a:extLst>
              <a:ext uri="{FF2B5EF4-FFF2-40B4-BE49-F238E27FC236}">
                <a16:creationId xmlns:a16="http://schemas.microsoft.com/office/drawing/2014/main" xmlns="" id="{CF352244-5B1B-48A4-BB73-9F770DBFB737}"/>
              </a:ext>
            </a:extLst>
          </p:cNvPr>
          <p:cNvCxnSpPr/>
          <p:nvPr/>
        </p:nvCxnSpPr>
        <p:spPr>
          <a:xfrm>
            <a:off x="19304000" y="10065702"/>
            <a:ext cx="11409" cy="2076264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xmlns="" id="{FEF09AAC-A47D-43E5-A106-FABBAC32BA3E}"/>
              </a:ext>
            </a:extLst>
          </p:cNvPr>
          <p:cNvSpPr txBox="1"/>
          <p:nvPr/>
        </p:nvSpPr>
        <p:spPr>
          <a:xfrm>
            <a:off x="1127056" y="10734966"/>
            <a:ext cx="17374073" cy="2202783"/>
          </a:xfrm>
          <a:prstGeom prst="rect">
            <a:avLst/>
          </a:prstGeom>
          <a:noFill/>
        </p:spPr>
        <p:txBody>
          <a:bodyPr wrap="square" rtlCol="0">
            <a:spAutoFit/>
          </a:bodyPr>
          <a:lstStyle/>
          <a:p>
            <a:r>
              <a:rPr lang="en-US" sz="6857" b="1" dirty="0">
                <a:latin typeface="Lato" panose="020F0502020204030203" pitchFamily="34" charset="0"/>
                <a:cs typeface="Lato" panose="020F0502020204030203" pitchFamily="34" charset="0"/>
              </a:rPr>
              <a:t>Title goes here; make it small if you need to free up space.</a:t>
            </a:r>
            <a:endParaRPr lang="en-US" sz="6857" dirty="0"/>
          </a:p>
        </p:txBody>
      </p:sp>
      <p:sp>
        <p:nvSpPr>
          <p:cNvPr id="21" name="TextBox 20">
            <a:extLst>
              <a:ext uri="{FF2B5EF4-FFF2-40B4-BE49-F238E27FC236}">
                <a16:creationId xmlns:a16="http://schemas.microsoft.com/office/drawing/2014/main" xmlns="" id="{F5045767-D451-47EC-8C33-AF2C20FBB84D}"/>
              </a:ext>
            </a:extLst>
          </p:cNvPr>
          <p:cNvSpPr txBox="1"/>
          <p:nvPr/>
        </p:nvSpPr>
        <p:spPr>
          <a:xfrm>
            <a:off x="19840290" y="10891378"/>
            <a:ext cx="7069197" cy="10221388"/>
          </a:xfrm>
          <a:prstGeom prst="rect">
            <a:avLst/>
          </a:prstGeom>
          <a:noFill/>
        </p:spPr>
        <p:txBody>
          <a:bodyPr wrap="square" rtlCol="0">
            <a:spAutoFit/>
          </a:bodyPr>
          <a:lstStyle/>
          <a:p>
            <a:r>
              <a:rPr lang="en-US" sz="5143" b="1" dirty="0">
                <a:latin typeface="Lato" panose="020F0502020204030203" pitchFamily="34" charset="0"/>
                <a:cs typeface="Arial" panose="020B0604020202020204" pitchFamily="34" charset="0"/>
              </a:rPr>
              <a:t>AMMO BAR</a:t>
            </a:r>
          </a:p>
          <a:p>
            <a:endParaRPr lang="en-US" sz="5143" b="1" dirty="0">
              <a:latin typeface="Lato" panose="020F0502020204030203" pitchFamily="34" charset="0"/>
              <a:cs typeface="Arial" panose="020B0604020202020204" pitchFamily="34" charset="0"/>
            </a:endParaRPr>
          </a:p>
          <a:p>
            <a:r>
              <a:rPr lang="en-US" sz="4628" b="1" dirty="0">
                <a:latin typeface="Lato" panose="020F0502020204030203" pitchFamily="34" charset="0"/>
                <a:cs typeface="Arial" panose="020B0604020202020204" pitchFamily="34" charset="0"/>
              </a:rPr>
              <a:t>Delete this and replace it with your…</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Graphs</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Correlation tables</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Figures</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nuance that you’re worried about leaving out.</a:t>
            </a:r>
          </a:p>
          <a:p>
            <a:pPr marL="979665" indent="-979665">
              <a:buFont typeface="Arial" panose="020B0604020202020204" pitchFamily="34" charset="0"/>
              <a:buChar char="•"/>
            </a:pPr>
            <a:r>
              <a:rPr lang="en-US" sz="4628" b="1" dirty="0">
                <a:latin typeface="Lato" panose="020F0502020204030203" pitchFamily="34" charset="0"/>
                <a:cs typeface="Arial" panose="020B0604020202020204" pitchFamily="34" charset="0"/>
              </a:rPr>
              <a:t>Keep it messy!</a:t>
            </a:r>
            <a:r>
              <a:rPr lang="en-US" sz="4628" dirty="0">
                <a:latin typeface="Lato" panose="020F0502020204030203" pitchFamily="34" charset="0"/>
                <a:cs typeface="Arial" panose="020B0604020202020204" pitchFamily="34" charset="0"/>
              </a:rPr>
              <a:t> This section is just for you</a:t>
            </a:r>
            <a:r>
              <a:rPr lang="en-US" sz="4628" dirty="0" smtClean="0">
                <a:latin typeface="Lato" panose="020F0502020204030203" pitchFamily="34" charset="0"/>
                <a:cs typeface="Arial" panose="020B0604020202020204" pitchFamily="34" charset="0"/>
              </a:rPr>
              <a:t>.</a:t>
            </a:r>
          </a:p>
          <a:p>
            <a:pPr marL="979665" indent="-979665">
              <a:buFont typeface="Arial" panose="020B0604020202020204" pitchFamily="34" charset="0"/>
              <a:buChar char="•"/>
            </a:pPr>
            <a:r>
              <a:rPr lang="en-US" sz="4628" dirty="0" smtClean="0">
                <a:latin typeface="Lato" panose="020F0502020204030203" pitchFamily="34" charset="0"/>
                <a:cs typeface="Arial" panose="020B0604020202020204" pitchFamily="34" charset="0"/>
              </a:rPr>
              <a:t>Additional info</a:t>
            </a:r>
            <a:endParaRPr lang="en-US" sz="4628" dirty="0">
              <a:latin typeface="Lato" panose="020F0502020204030203" pitchFamily="34" charset="0"/>
              <a:cs typeface="Arial" panose="020B0604020202020204" pitchFamily="34" charset="0"/>
            </a:endParaRPr>
          </a:p>
        </p:txBody>
      </p:sp>
      <p:sp>
        <p:nvSpPr>
          <p:cNvPr id="23" name="Graphic 18">
            <a:extLst>
              <a:ext uri="{FF2B5EF4-FFF2-40B4-BE49-F238E27FC236}">
                <a16:creationId xmlns:a16="http://schemas.microsoft.com/office/drawing/2014/main" xmlns="" id="{196C165A-405D-4820-9F17-91CA8CD4F5EF}"/>
              </a:ext>
            </a:extLst>
          </p:cNvPr>
          <p:cNvSpPr/>
          <p:nvPr/>
        </p:nvSpPr>
        <p:spPr>
          <a:xfrm>
            <a:off x="1408323" y="29796127"/>
            <a:ext cx="308940" cy="287311"/>
          </a:xfrm>
          <a:custGeom>
            <a:avLst/>
            <a:gdLst>
              <a:gd name="connsiteX0" fmla="*/ 310594 w 327663"/>
              <a:gd name="connsiteY0" fmla="*/ 219906 h 335196"/>
              <a:gd name="connsiteX1" fmla="*/ 246568 w 327663"/>
              <a:gd name="connsiteY1" fmla="*/ 176217 h 335196"/>
              <a:gd name="connsiteX2" fmla="*/ 212295 w 327663"/>
              <a:gd name="connsiteY2" fmla="*/ 176217 h 335196"/>
              <a:gd name="connsiteX3" fmla="*/ 165217 w 327663"/>
              <a:gd name="connsiteY3" fmla="*/ 189022 h 335196"/>
              <a:gd name="connsiteX4" fmla="*/ 118138 w 327663"/>
              <a:gd name="connsiteY4" fmla="*/ 176217 h 335196"/>
              <a:gd name="connsiteX5" fmla="*/ 83866 w 327663"/>
              <a:gd name="connsiteY5" fmla="*/ 176217 h 335196"/>
              <a:gd name="connsiteX6" fmla="*/ 19839 w 327663"/>
              <a:gd name="connsiteY6" fmla="*/ 219906 h 335196"/>
              <a:gd name="connsiteX7" fmla="*/ 1385 w 327663"/>
              <a:gd name="connsiteY7" fmla="*/ 299750 h 335196"/>
              <a:gd name="connsiteX8" fmla="*/ 165970 w 327663"/>
              <a:gd name="connsiteY8" fmla="*/ 335529 h 335196"/>
              <a:gd name="connsiteX9" fmla="*/ 329802 w 327663"/>
              <a:gd name="connsiteY9" fmla="*/ 299750 h 335196"/>
              <a:gd name="connsiteX10" fmla="*/ 310594 w 327663"/>
              <a:gd name="connsiteY10" fmla="*/ 219906 h 335196"/>
              <a:gd name="connsiteX11" fmla="*/ 165593 w 327663"/>
              <a:gd name="connsiteY11" fmla="*/ 154749 h 335196"/>
              <a:gd name="connsiteX12" fmla="*/ 242425 w 327663"/>
              <a:gd name="connsiteY12" fmla="*/ 77918 h 335196"/>
              <a:gd name="connsiteX13" fmla="*/ 165593 w 327663"/>
              <a:gd name="connsiteY13" fmla="*/ 1086 h 335196"/>
              <a:gd name="connsiteX14" fmla="*/ 88762 w 327663"/>
              <a:gd name="connsiteY14" fmla="*/ 77918 h 335196"/>
              <a:gd name="connsiteX15" fmla="*/ 165593 w 327663"/>
              <a:gd name="connsiteY15" fmla="*/ 154749 h 33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663" h="335196">
                <a:moveTo>
                  <a:pt x="310594" y="219906"/>
                </a:moveTo>
                <a:cubicBezTo>
                  <a:pt x="287243" y="179983"/>
                  <a:pt x="246568" y="176217"/>
                  <a:pt x="246568" y="176217"/>
                </a:cubicBezTo>
                <a:lnTo>
                  <a:pt x="212295" y="176217"/>
                </a:lnTo>
                <a:cubicBezTo>
                  <a:pt x="198360" y="184126"/>
                  <a:pt x="182541" y="189022"/>
                  <a:pt x="165217" y="189022"/>
                </a:cubicBezTo>
                <a:cubicBezTo>
                  <a:pt x="147892" y="189022"/>
                  <a:pt x="132074" y="184503"/>
                  <a:pt x="118138" y="176217"/>
                </a:cubicBezTo>
                <a:lnTo>
                  <a:pt x="83866" y="176217"/>
                </a:lnTo>
                <a:cubicBezTo>
                  <a:pt x="83866" y="176217"/>
                  <a:pt x="43190" y="179983"/>
                  <a:pt x="19839" y="219906"/>
                </a:cubicBezTo>
                <a:cubicBezTo>
                  <a:pt x="-2758" y="259828"/>
                  <a:pt x="1385" y="299750"/>
                  <a:pt x="1385" y="299750"/>
                </a:cubicBezTo>
                <a:cubicBezTo>
                  <a:pt x="1385" y="299750"/>
                  <a:pt x="37164" y="335529"/>
                  <a:pt x="165970" y="335529"/>
                </a:cubicBezTo>
                <a:cubicBezTo>
                  <a:pt x="294776" y="335529"/>
                  <a:pt x="329802" y="299750"/>
                  <a:pt x="329802" y="299750"/>
                </a:cubicBezTo>
                <a:cubicBezTo>
                  <a:pt x="329802" y="299750"/>
                  <a:pt x="333945" y="259828"/>
                  <a:pt x="310594" y="219906"/>
                </a:cubicBezTo>
                <a:close/>
                <a:moveTo>
                  <a:pt x="165593" y="154749"/>
                </a:moveTo>
                <a:cubicBezTo>
                  <a:pt x="208152" y="154749"/>
                  <a:pt x="242425" y="120477"/>
                  <a:pt x="242425" y="77918"/>
                </a:cubicBezTo>
                <a:cubicBezTo>
                  <a:pt x="242425" y="35359"/>
                  <a:pt x="208152" y="1086"/>
                  <a:pt x="165593" y="1086"/>
                </a:cubicBezTo>
                <a:cubicBezTo>
                  <a:pt x="123035" y="1086"/>
                  <a:pt x="88762" y="35736"/>
                  <a:pt x="88762" y="77918"/>
                </a:cubicBezTo>
                <a:cubicBezTo>
                  <a:pt x="88762" y="120477"/>
                  <a:pt x="123035" y="154749"/>
                  <a:pt x="165593" y="154749"/>
                </a:cubicBezTo>
                <a:close/>
              </a:path>
            </a:pathLst>
          </a:custGeom>
          <a:solidFill>
            <a:schemeClr val="tx1">
              <a:lumMod val="50000"/>
              <a:lumOff val="50000"/>
            </a:schemeClr>
          </a:solidFill>
          <a:ln w="3663" cap="flat">
            <a:noFill/>
            <a:prstDash val="solid"/>
            <a:miter/>
          </a:ln>
        </p:spPr>
        <p:txBody>
          <a:bodyPr rtlCol="0" anchor="ctr"/>
          <a:lstStyle/>
          <a:p>
            <a:endParaRPr lang="en-US" sz="1384"/>
          </a:p>
        </p:txBody>
      </p:sp>
      <p:sp>
        <p:nvSpPr>
          <p:cNvPr id="17" name="Rectangle 16"/>
          <p:cNvSpPr/>
          <p:nvPr/>
        </p:nvSpPr>
        <p:spPr>
          <a:xfrm>
            <a:off x="1967319" y="29688205"/>
            <a:ext cx="5819350" cy="461665"/>
          </a:xfrm>
          <a:prstGeom prst="rect">
            <a:avLst/>
          </a:prstGeom>
        </p:spPr>
        <p:txBody>
          <a:bodyPr wrap="none">
            <a:spAutoFit/>
          </a:bodyPr>
          <a:lstStyle/>
          <a:p>
            <a:r>
              <a:rPr lang="en-US" sz="2400" dirty="0">
                <a:latin typeface="Lato" panose="020F0502020204030203" pitchFamily="34" charset="0"/>
                <a:cs typeface="Lato" panose="020F0502020204030203" pitchFamily="34" charset="0"/>
              </a:rPr>
              <a:t>Leeroy Jenkins, author2, author3, author4</a:t>
            </a:r>
            <a:endParaRPr lang="en-US" sz="2400" b="1" dirty="0">
              <a:latin typeface="Lato" panose="020F0502020204030203" pitchFamily="34" charset="0"/>
              <a:cs typeface="Lato" panose="020F0502020204030203" pitchFamily="34" charset="0"/>
            </a:endParaRPr>
          </a:p>
        </p:txBody>
      </p:sp>
      <p:sp>
        <p:nvSpPr>
          <p:cNvPr id="29" name="Arc 28"/>
          <p:cNvSpPr/>
          <p:nvPr/>
        </p:nvSpPr>
        <p:spPr>
          <a:xfrm rot="5400000">
            <a:off x="16791172" y="27215273"/>
            <a:ext cx="4178381" cy="6468881"/>
          </a:xfrm>
          <a:prstGeom prst="arc">
            <a:avLst/>
          </a:prstGeom>
          <a:noFill/>
          <a:ln w="152400">
            <a:solidFill>
              <a:srgbClr val="2ABDB3"/>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4"/>
          </a:p>
        </p:txBody>
      </p:sp>
      <p:sp>
        <p:nvSpPr>
          <p:cNvPr id="30" name="Rectangle 29"/>
          <p:cNvSpPr/>
          <p:nvPr/>
        </p:nvSpPr>
        <p:spPr>
          <a:xfrm>
            <a:off x="20503472" y="27434506"/>
            <a:ext cx="6213513" cy="2877711"/>
          </a:xfrm>
          <a:prstGeom prst="rect">
            <a:avLst/>
          </a:prstGeom>
        </p:spPr>
        <p:txBody>
          <a:bodyPr wrap="square">
            <a:spAutoFit/>
          </a:bodyPr>
          <a:lstStyle/>
          <a:p>
            <a:pPr>
              <a:lnSpc>
                <a:spcPct val="120000"/>
              </a:lnSpc>
            </a:pPr>
            <a:r>
              <a:rPr lang="en-US" sz="3771" i="1" dirty="0">
                <a:solidFill>
                  <a:schemeClr val="bg2">
                    <a:lumMod val="75000"/>
                  </a:schemeClr>
                </a:solidFill>
                <a:latin typeface="Lato" panose="020F0502020204030203" pitchFamily="34" charset="0"/>
                <a:cs typeface="Arial" panose="020B0604020202020204" pitchFamily="34" charset="0"/>
              </a:rPr>
              <a:t>Easily create your own QR code here: </a:t>
            </a:r>
            <a:r>
              <a:rPr lang="en-US" sz="3771" i="1" dirty="0">
                <a:solidFill>
                  <a:schemeClr val="bg2">
                    <a:lumMod val="75000"/>
                  </a:schemeClr>
                </a:solidFill>
                <a:latin typeface="Lato" panose="020F0502020204030203" pitchFamily="34" charset="0"/>
                <a:cs typeface="Arial" panose="020B0604020202020204" pitchFamily="34" charset="0"/>
                <a:hlinkClick r:id="rId2"/>
              </a:rPr>
              <a:t>https://</a:t>
            </a:r>
            <a:r>
              <a:rPr lang="en-US" sz="3771" i="1" dirty="0" err="1">
                <a:solidFill>
                  <a:schemeClr val="bg2">
                    <a:lumMod val="75000"/>
                  </a:schemeClr>
                </a:solidFill>
                <a:latin typeface="Lato" panose="020F0502020204030203" pitchFamily="34" charset="0"/>
                <a:cs typeface="Arial" panose="020B0604020202020204" pitchFamily="34" charset="0"/>
                <a:hlinkClick r:id="rId2"/>
              </a:rPr>
              <a:t>www.qrcode-monkey.com</a:t>
            </a:r>
            <a:endParaRPr lang="en-US" sz="3771" i="1" dirty="0">
              <a:solidFill>
                <a:schemeClr val="bg2">
                  <a:lumMod val="75000"/>
                </a:schemeClr>
              </a:solidFill>
              <a:latin typeface="Lato" panose="020F0502020204030203" pitchFamily="34" charset="0"/>
              <a:cs typeface="Arial" panose="020B0604020202020204" pitchFamily="34" charset="0"/>
            </a:endParaRPr>
          </a:p>
        </p:txBody>
      </p:sp>
      <p:grpSp>
        <p:nvGrpSpPr>
          <p:cNvPr id="36" name="Group 35">
            <a:extLst>
              <a:ext uri="{FF2B5EF4-FFF2-40B4-BE49-F238E27FC236}">
                <a16:creationId xmlns:a16="http://schemas.microsoft.com/office/drawing/2014/main" xmlns="" id="{A944F5FC-ACA9-410F-87AE-D337A6A2883B}"/>
              </a:ext>
            </a:extLst>
          </p:cNvPr>
          <p:cNvGrpSpPr/>
          <p:nvPr/>
        </p:nvGrpSpPr>
        <p:grpSpPr>
          <a:xfrm>
            <a:off x="13692641" y="31750327"/>
            <a:ext cx="3906561" cy="3827144"/>
            <a:chOff x="8496436" y="33018139"/>
            <a:chExt cx="5698443" cy="5582599"/>
          </a:xfrm>
        </p:grpSpPr>
        <p:sp>
          <p:nvSpPr>
            <p:cNvPr id="37" name="Rectangle 36">
              <a:extLst>
                <a:ext uri="{FF2B5EF4-FFF2-40B4-BE49-F238E27FC236}">
                  <a16:creationId xmlns:a16="http://schemas.microsoft.com/office/drawing/2014/main" xmlns="" id="{112CAA3C-1489-4B76-BE55-54F7895EC144}"/>
                </a:ext>
              </a:extLst>
            </p:cNvPr>
            <p:cNvSpPr/>
            <p:nvPr/>
          </p:nvSpPr>
          <p:spPr>
            <a:xfrm>
              <a:off x="8496436" y="33018139"/>
              <a:ext cx="5698443" cy="5582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4"/>
            </a:p>
          </p:txBody>
        </p:sp>
        <p:pic>
          <p:nvPicPr>
            <p:cNvPr id="38" name="Graphic 11">
              <a:extLst>
                <a:ext uri="{FF2B5EF4-FFF2-40B4-BE49-F238E27FC236}">
                  <a16:creationId xmlns:a16="http://schemas.microsoft.com/office/drawing/2014/main" xmlns="" id="{2E3B82C2-9541-4FAF-87B2-E59C27A55FBA}"/>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8771139" y="33274840"/>
              <a:ext cx="5149036" cy="5149036"/>
            </a:xfrm>
            <a:prstGeom prst="rect">
              <a:avLst/>
            </a:prstGeom>
          </p:spPr>
        </p:pic>
      </p:grpSp>
      <p:sp>
        <p:nvSpPr>
          <p:cNvPr id="39" name="Graphic 7">
            <a:extLst>
              <a:ext uri="{FF2B5EF4-FFF2-40B4-BE49-F238E27FC236}">
                <a16:creationId xmlns:a16="http://schemas.microsoft.com/office/drawing/2014/main" xmlns="" id="{BBC179CC-CA98-4CD3-A6FA-62C8EDADEDE8}"/>
              </a:ext>
            </a:extLst>
          </p:cNvPr>
          <p:cNvSpPr/>
          <p:nvPr/>
        </p:nvSpPr>
        <p:spPr>
          <a:xfrm>
            <a:off x="11597165" y="32288457"/>
            <a:ext cx="1077260" cy="1863368"/>
          </a:xfrm>
          <a:custGeom>
            <a:avLst/>
            <a:gdLst>
              <a:gd name="connsiteX0" fmla="*/ 321256 w 2089376"/>
              <a:gd name="connsiteY0" fmla="*/ 0 h 3614056"/>
              <a:gd name="connsiteX1" fmla="*/ 0 w 2089376"/>
              <a:gd name="connsiteY1" fmla="*/ 321256 h 3614056"/>
              <a:gd name="connsiteX2" fmla="*/ 0 w 2089376"/>
              <a:gd name="connsiteY2" fmla="*/ 3292801 h 3614056"/>
              <a:gd name="connsiteX3" fmla="*/ 321256 w 2089376"/>
              <a:gd name="connsiteY3" fmla="*/ 3614057 h 3614056"/>
              <a:gd name="connsiteX4" fmla="*/ 1815047 w 2089376"/>
              <a:gd name="connsiteY4" fmla="*/ 3614057 h 3614056"/>
              <a:gd name="connsiteX5" fmla="*/ 2136303 w 2089376"/>
              <a:gd name="connsiteY5" fmla="*/ 3292801 h 3614056"/>
              <a:gd name="connsiteX6" fmla="*/ 2136303 w 2089376"/>
              <a:gd name="connsiteY6" fmla="*/ 321256 h 3614056"/>
              <a:gd name="connsiteX7" fmla="*/ 1815047 w 2089376"/>
              <a:gd name="connsiteY7" fmla="*/ 0 h 3614056"/>
              <a:gd name="connsiteX8" fmla="*/ 321256 w 2089376"/>
              <a:gd name="connsiteY8" fmla="*/ 0 h 3614056"/>
              <a:gd name="connsiteX9" fmla="*/ 889115 w 2089376"/>
              <a:gd name="connsiteY9" fmla="*/ 309397 h 3614056"/>
              <a:gd name="connsiteX10" fmla="*/ 1247302 w 2089376"/>
              <a:gd name="connsiteY10" fmla="*/ 309397 h 3614056"/>
              <a:gd name="connsiteX11" fmla="*/ 1289936 w 2089376"/>
              <a:gd name="connsiteY11" fmla="*/ 369650 h 3614056"/>
              <a:gd name="connsiteX12" fmla="*/ 1247302 w 2089376"/>
              <a:gd name="connsiteY12" fmla="*/ 429903 h 3614056"/>
              <a:gd name="connsiteX13" fmla="*/ 889115 w 2089376"/>
              <a:gd name="connsiteY13" fmla="*/ 429903 h 3614056"/>
              <a:gd name="connsiteX14" fmla="*/ 846480 w 2089376"/>
              <a:gd name="connsiteY14" fmla="*/ 369650 h 3614056"/>
              <a:gd name="connsiteX15" fmla="*/ 889115 w 2089376"/>
              <a:gd name="connsiteY15" fmla="*/ 309397 h 3614056"/>
              <a:gd name="connsiteX16" fmla="*/ 176468 w 2089376"/>
              <a:gd name="connsiteY16" fmla="*/ 738905 h 3614056"/>
              <a:gd name="connsiteX17" fmla="*/ 1959892 w 2089376"/>
              <a:gd name="connsiteY17" fmla="*/ 738905 h 3614056"/>
              <a:gd name="connsiteX18" fmla="*/ 1959892 w 2089376"/>
              <a:gd name="connsiteY18" fmla="*/ 2875208 h 3614056"/>
              <a:gd name="connsiteX19" fmla="*/ 176468 w 2089376"/>
              <a:gd name="connsiteY19" fmla="*/ 2875208 h 3614056"/>
              <a:gd name="connsiteX20" fmla="*/ 176468 w 2089376"/>
              <a:gd name="connsiteY20" fmla="*/ 738905 h 3614056"/>
              <a:gd name="connsiteX21" fmla="*/ 1068180 w 2089376"/>
              <a:gd name="connsiteY21" fmla="*/ 3045747 h 3614056"/>
              <a:gd name="connsiteX22" fmla="*/ 1068180 w 2089376"/>
              <a:gd name="connsiteY22" fmla="*/ 3045747 h 3614056"/>
              <a:gd name="connsiteX23" fmla="*/ 1267066 w 2089376"/>
              <a:gd name="connsiteY23" fmla="*/ 3244633 h 3614056"/>
              <a:gd name="connsiteX24" fmla="*/ 1267066 w 2089376"/>
              <a:gd name="connsiteY24" fmla="*/ 3244633 h 3614056"/>
              <a:gd name="connsiteX25" fmla="*/ 1267066 w 2089376"/>
              <a:gd name="connsiteY25" fmla="*/ 3244633 h 3614056"/>
              <a:gd name="connsiteX26" fmla="*/ 1267066 w 2089376"/>
              <a:gd name="connsiteY26" fmla="*/ 3244633 h 3614056"/>
              <a:gd name="connsiteX27" fmla="*/ 1068180 w 2089376"/>
              <a:gd name="connsiteY27" fmla="*/ 3443519 h 3614056"/>
              <a:gd name="connsiteX28" fmla="*/ 1068180 w 2089376"/>
              <a:gd name="connsiteY28" fmla="*/ 3443519 h 3614056"/>
              <a:gd name="connsiteX29" fmla="*/ 1068180 w 2089376"/>
              <a:gd name="connsiteY29" fmla="*/ 3443519 h 3614056"/>
              <a:gd name="connsiteX30" fmla="*/ 1068180 w 2089376"/>
              <a:gd name="connsiteY30" fmla="*/ 3443519 h 3614056"/>
              <a:gd name="connsiteX31" fmla="*/ 869294 w 2089376"/>
              <a:gd name="connsiteY31" fmla="*/ 3244633 h 3614056"/>
              <a:gd name="connsiteX32" fmla="*/ 869294 w 2089376"/>
              <a:gd name="connsiteY32" fmla="*/ 3244633 h 3614056"/>
              <a:gd name="connsiteX33" fmla="*/ 869294 w 2089376"/>
              <a:gd name="connsiteY33" fmla="*/ 3244633 h 3614056"/>
              <a:gd name="connsiteX34" fmla="*/ 869294 w 2089376"/>
              <a:gd name="connsiteY34" fmla="*/ 3244633 h 3614056"/>
              <a:gd name="connsiteX35" fmla="*/ 1068180 w 2089376"/>
              <a:gd name="connsiteY35" fmla="*/ 3045747 h 3614056"/>
              <a:gd name="connsiteX36" fmla="*/ 1068180 w 2089376"/>
              <a:gd name="connsiteY36" fmla="*/ 3045747 h 3614056"/>
              <a:gd name="connsiteX37" fmla="*/ 1068180 w 2089376"/>
              <a:gd name="connsiteY37" fmla="*/ 3045747 h 361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89376" h="3614056">
                <a:moveTo>
                  <a:pt x="321256" y="0"/>
                </a:moveTo>
                <a:cubicBezTo>
                  <a:pt x="144562" y="0"/>
                  <a:pt x="0" y="144562"/>
                  <a:pt x="0" y="321256"/>
                </a:cubicBezTo>
                <a:lnTo>
                  <a:pt x="0" y="3292801"/>
                </a:lnTo>
                <a:cubicBezTo>
                  <a:pt x="0" y="3469495"/>
                  <a:pt x="144562" y="3614057"/>
                  <a:pt x="321256" y="3614057"/>
                </a:cubicBezTo>
                <a:lnTo>
                  <a:pt x="1815047" y="3614057"/>
                </a:lnTo>
                <a:cubicBezTo>
                  <a:pt x="1991741" y="3614057"/>
                  <a:pt x="2136303" y="3469495"/>
                  <a:pt x="2136303" y="3292801"/>
                </a:cubicBezTo>
                <a:lnTo>
                  <a:pt x="2136303" y="321256"/>
                </a:lnTo>
                <a:cubicBezTo>
                  <a:pt x="2136303" y="144562"/>
                  <a:pt x="1991741" y="0"/>
                  <a:pt x="1815047" y="0"/>
                </a:cubicBezTo>
                <a:lnTo>
                  <a:pt x="321256" y="0"/>
                </a:lnTo>
                <a:close/>
                <a:moveTo>
                  <a:pt x="889115" y="309397"/>
                </a:moveTo>
                <a:lnTo>
                  <a:pt x="1247302" y="309397"/>
                </a:lnTo>
                <a:cubicBezTo>
                  <a:pt x="1270849" y="309397"/>
                  <a:pt x="1289936" y="336390"/>
                  <a:pt x="1289936" y="369650"/>
                </a:cubicBezTo>
                <a:cubicBezTo>
                  <a:pt x="1289936" y="402911"/>
                  <a:pt x="1270849" y="429903"/>
                  <a:pt x="1247302" y="429903"/>
                </a:cubicBezTo>
                <a:lnTo>
                  <a:pt x="889115" y="429903"/>
                </a:lnTo>
                <a:cubicBezTo>
                  <a:pt x="865567" y="429903"/>
                  <a:pt x="846480" y="402911"/>
                  <a:pt x="846480" y="369650"/>
                </a:cubicBezTo>
                <a:cubicBezTo>
                  <a:pt x="846480" y="336390"/>
                  <a:pt x="865567" y="309397"/>
                  <a:pt x="889115" y="309397"/>
                </a:cubicBezTo>
                <a:close/>
                <a:moveTo>
                  <a:pt x="176468" y="738905"/>
                </a:moveTo>
                <a:lnTo>
                  <a:pt x="1959892" y="738905"/>
                </a:lnTo>
                <a:lnTo>
                  <a:pt x="1959892" y="2875208"/>
                </a:lnTo>
                <a:lnTo>
                  <a:pt x="176468" y="2875208"/>
                </a:lnTo>
                <a:lnTo>
                  <a:pt x="176468" y="738905"/>
                </a:lnTo>
                <a:close/>
                <a:moveTo>
                  <a:pt x="1068180" y="3045747"/>
                </a:moveTo>
                <a:cubicBezTo>
                  <a:pt x="1068180" y="3045747"/>
                  <a:pt x="1068180" y="3045747"/>
                  <a:pt x="1068180" y="3045747"/>
                </a:cubicBezTo>
                <a:cubicBezTo>
                  <a:pt x="1178013" y="3045747"/>
                  <a:pt x="1267066" y="3134799"/>
                  <a:pt x="1267066" y="3244633"/>
                </a:cubicBezTo>
                <a:cubicBezTo>
                  <a:pt x="1267066" y="3244633"/>
                  <a:pt x="1267066" y="3244633"/>
                  <a:pt x="1267066" y="3244633"/>
                </a:cubicBezTo>
                <a:lnTo>
                  <a:pt x="1267066" y="3244633"/>
                </a:lnTo>
                <a:cubicBezTo>
                  <a:pt x="1267066" y="3244633"/>
                  <a:pt x="1267066" y="3244633"/>
                  <a:pt x="1267066" y="3244633"/>
                </a:cubicBezTo>
                <a:cubicBezTo>
                  <a:pt x="1267066" y="3354466"/>
                  <a:pt x="1178013" y="3443519"/>
                  <a:pt x="1068180" y="3443519"/>
                </a:cubicBezTo>
                <a:cubicBezTo>
                  <a:pt x="1068180" y="3443519"/>
                  <a:pt x="1068180" y="3443519"/>
                  <a:pt x="1068180" y="3443519"/>
                </a:cubicBezTo>
                <a:lnTo>
                  <a:pt x="1068180" y="3443519"/>
                </a:lnTo>
                <a:cubicBezTo>
                  <a:pt x="1068180" y="3443519"/>
                  <a:pt x="1068180" y="3443519"/>
                  <a:pt x="1068180" y="3443519"/>
                </a:cubicBezTo>
                <a:cubicBezTo>
                  <a:pt x="958346" y="3443519"/>
                  <a:pt x="869294" y="3354466"/>
                  <a:pt x="869294" y="3244633"/>
                </a:cubicBezTo>
                <a:cubicBezTo>
                  <a:pt x="869294" y="3244633"/>
                  <a:pt x="869294" y="3244633"/>
                  <a:pt x="869294" y="3244633"/>
                </a:cubicBezTo>
                <a:lnTo>
                  <a:pt x="869294" y="3244633"/>
                </a:lnTo>
                <a:cubicBezTo>
                  <a:pt x="869294" y="3244633"/>
                  <a:pt x="869294" y="3244633"/>
                  <a:pt x="869294" y="3244633"/>
                </a:cubicBezTo>
                <a:cubicBezTo>
                  <a:pt x="869294" y="3134799"/>
                  <a:pt x="958346" y="3045747"/>
                  <a:pt x="1068180" y="3045747"/>
                </a:cubicBezTo>
                <a:cubicBezTo>
                  <a:pt x="1068180" y="3045747"/>
                  <a:pt x="1068180" y="3045747"/>
                  <a:pt x="1068180" y="3045747"/>
                </a:cubicBezTo>
                <a:lnTo>
                  <a:pt x="1068180" y="3045747"/>
                </a:lnTo>
                <a:close/>
              </a:path>
            </a:pathLst>
          </a:custGeom>
          <a:solidFill>
            <a:srgbClr val="2ABDB3"/>
          </a:solidFill>
          <a:ln w="56406" cap="flat">
            <a:noFill/>
            <a:prstDash val="solid"/>
            <a:miter/>
          </a:ln>
        </p:spPr>
        <p:txBody>
          <a:bodyPr rtlCol="0" anchor="ctr"/>
          <a:lstStyle/>
          <a:p>
            <a:endParaRPr lang="en-US" sz="1384">
              <a:solidFill>
                <a:schemeClr val="bg1">
                  <a:lumMod val="85000"/>
                </a:schemeClr>
              </a:solidFill>
            </a:endParaRPr>
          </a:p>
        </p:txBody>
      </p:sp>
      <p:sp>
        <p:nvSpPr>
          <p:cNvPr id="40" name="TextBox 39">
            <a:extLst>
              <a:ext uri="{FF2B5EF4-FFF2-40B4-BE49-F238E27FC236}">
                <a16:creationId xmlns:a16="http://schemas.microsoft.com/office/drawing/2014/main" xmlns="" id="{A9E658F4-7260-408D-A20C-8231B8A7FCD6}"/>
              </a:ext>
            </a:extLst>
          </p:cNvPr>
          <p:cNvSpPr txBox="1"/>
          <p:nvPr/>
        </p:nvSpPr>
        <p:spPr>
          <a:xfrm>
            <a:off x="7285837" y="33589906"/>
            <a:ext cx="6923472" cy="1358577"/>
          </a:xfrm>
          <a:prstGeom prst="rect">
            <a:avLst/>
          </a:prstGeom>
          <a:noFill/>
          <a:ln>
            <a:noFill/>
          </a:ln>
        </p:spPr>
        <p:txBody>
          <a:bodyPr wrap="square" rtlCol="0">
            <a:spAutoFit/>
          </a:bodyPr>
          <a:lstStyle/>
          <a:p>
            <a:r>
              <a:rPr lang="en-US" sz="4114" dirty="0">
                <a:solidFill>
                  <a:srgbClr val="2ABDB3"/>
                </a:solidFill>
                <a:latin typeface="Lato Black" panose="020F0A02020204030203" pitchFamily="34" charset="0"/>
                <a:cs typeface="Arial" panose="020B0604020202020204" pitchFamily="34" charset="0"/>
              </a:rPr>
              <a:t>Take a picture</a:t>
            </a:r>
            <a:r>
              <a:rPr lang="en-US" sz="4114" dirty="0">
                <a:solidFill>
                  <a:srgbClr val="2ABDB3"/>
                </a:solidFill>
                <a:latin typeface="Lato" panose="020F0502020204030203" pitchFamily="34" charset="0"/>
                <a:cs typeface="Arial" panose="020B0604020202020204" pitchFamily="34" charset="0"/>
              </a:rPr>
              <a:t> to </a:t>
            </a:r>
            <a:br>
              <a:rPr lang="en-US" sz="4114" dirty="0">
                <a:solidFill>
                  <a:srgbClr val="2ABDB3"/>
                </a:solidFill>
                <a:latin typeface="Lato" panose="020F0502020204030203" pitchFamily="34" charset="0"/>
                <a:cs typeface="Arial" panose="020B0604020202020204" pitchFamily="34" charset="0"/>
              </a:rPr>
            </a:br>
            <a:r>
              <a:rPr lang="en-US" sz="4114" dirty="0">
                <a:solidFill>
                  <a:srgbClr val="2ABDB3"/>
                </a:solidFill>
                <a:latin typeface="Lato Black" panose="020F0A02020204030203" pitchFamily="34" charset="0"/>
                <a:cs typeface="Arial" panose="020B0604020202020204" pitchFamily="34" charset="0"/>
              </a:rPr>
              <a:t>download</a:t>
            </a:r>
            <a:r>
              <a:rPr lang="en-US" sz="4114" dirty="0">
                <a:solidFill>
                  <a:srgbClr val="2ABDB3"/>
                </a:solidFill>
                <a:latin typeface="Lato" panose="020F0502020204030203" pitchFamily="34" charset="0"/>
                <a:cs typeface="Arial" panose="020B0604020202020204" pitchFamily="34" charset="0"/>
              </a:rPr>
              <a:t> the</a:t>
            </a:r>
            <a:r>
              <a:rPr lang="en-US" sz="4114" b="1" dirty="0">
                <a:solidFill>
                  <a:srgbClr val="2ABDB3"/>
                </a:solidFill>
                <a:latin typeface="Lato" panose="020F0502020204030203" pitchFamily="34" charset="0"/>
                <a:cs typeface="Arial" panose="020B0604020202020204" pitchFamily="34" charset="0"/>
              </a:rPr>
              <a:t> </a:t>
            </a:r>
            <a:r>
              <a:rPr lang="en-US" sz="4114" dirty="0">
                <a:solidFill>
                  <a:srgbClr val="2ABDB3"/>
                </a:solidFill>
                <a:latin typeface="Lato Black" panose="020F0A02020204030203" pitchFamily="34" charset="0"/>
                <a:cs typeface="Arial" panose="020B0604020202020204" pitchFamily="34" charset="0"/>
              </a:rPr>
              <a:t>full paper</a:t>
            </a:r>
          </a:p>
        </p:txBody>
      </p:sp>
    </p:spTree>
    <p:extLst>
      <p:ext uri="{BB962C8B-B14F-4D97-AF65-F5344CB8AC3E}">
        <p14:creationId xmlns:p14="http://schemas.microsoft.com/office/powerpoint/2010/main" val="1522700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D074D9C-0647-4697-8C43-9C38EB7E0278}"/>
              </a:ext>
            </a:extLst>
          </p:cNvPr>
          <p:cNvSpPr/>
          <p:nvPr/>
        </p:nvSpPr>
        <p:spPr>
          <a:xfrm>
            <a:off x="0" y="30609851"/>
            <a:ext cx="27432000" cy="596614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4"/>
          </a:p>
        </p:txBody>
      </p:sp>
      <p:sp>
        <p:nvSpPr>
          <p:cNvPr id="5" name="TextBox 4">
            <a:extLst>
              <a:ext uri="{FF2B5EF4-FFF2-40B4-BE49-F238E27FC236}">
                <a16:creationId xmlns:a16="http://schemas.microsoft.com/office/drawing/2014/main" xmlns="" id="{F98AF760-C359-4592-BF1F-0C7A94DA9F89}"/>
              </a:ext>
            </a:extLst>
          </p:cNvPr>
          <p:cNvSpPr txBox="1"/>
          <p:nvPr/>
        </p:nvSpPr>
        <p:spPr>
          <a:xfrm>
            <a:off x="1408324" y="13600011"/>
            <a:ext cx="6911115" cy="13768000"/>
          </a:xfrm>
          <a:prstGeom prst="rect">
            <a:avLst/>
          </a:prstGeom>
          <a:noFill/>
        </p:spPr>
        <p:txBody>
          <a:bodyPr wrap="square" rtlCol="0">
            <a:spAutoFit/>
          </a:bodyPr>
          <a:lstStyle/>
          <a:p>
            <a:pPr>
              <a:lnSpc>
                <a:spcPct val="120000"/>
              </a:lnSpc>
            </a:pPr>
            <a:r>
              <a:rPr lang="en-US" sz="4114" b="1" dirty="0">
                <a:latin typeface="Lato Black" panose="020F0A02020204030203" pitchFamily="34" charset="0"/>
                <a:cs typeface="Arial" panose="020B0604020202020204" pitchFamily="34" charset="0"/>
              </a:rPr>
              <a:t>INTRO</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Just give context for the gap you’re filling</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You’re not going to get yelled at if you don’t cite the 5 papers from 1937 that defined this construct. They’ll download your paper if they want that</a:t>
            </a:r>
            <a:r>
              <a:rPr lang="en-US" sz="4114" dirty="0" smtClean="0">
                <a:latin typeface="Lato" panose="020F0502020204030203" pitchFamily="34" charset="0"/>
                <a:cs typeface="Arial" panose="020B0604020202020204" pitchFamily="34" charset="0"/>
              </a:rPr>
              <a:t>.</a:t>
            </a:r>
          </a:p>
          <a:p>
            <a:pPr marL="489833" indent="-489833">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a:p>
            <a:pPr marL="489833" indent="-489833">
              <a:lnSpc>
                <a:spcPct val="120000"/>
              </a:lnSpc>
              <a:buFont typeface="Arial" panose="020B0604020202020204" pitchFamily="34" charset="0"/>
              <a:buChar char="•"/>
            </a:pPr>
            <a:endParaRPr lang="en-US" sz="4114" b="1" dirty="0">
              <a:latin typeface="Lato" panose="020F0502020204030203" pitchFamily="34" charset="0"/>
              <a:cs typeface="Arial" panose="020B0604020202020204" pitchFamily="34" charset="0"/>
            </a:endParaRPr>
          </a:p>
          <a:p>
            <a:pPr>
              <a:lnSpc>
                <a:spcPct val="120000"/>
              </a:lnSpc>
            </a:pPr>
            <a:r>
              <a:rPr lang="en-US" sz="4114" b="1" dirty="0">
                <a:solidFill>
                  <a:srgbClr val="8C1616"/>
                </a:solidFill>
                <a:latin typeface="Lato Black" panose="020F0A02020204030203" pitchFamily="34" charset="0"/>
                <a:cs typeface="Arial" panose="020B0604020202020204" pitchFamily="34" charset="0"/>
              </a:rPr>
              <a:t>METHODS</a:t>
            </a:r>
          </a:p>
          <a:p>
            <a:pPr marL="636782" indent="-636782">
              <a:lnSpc>
                <a:spcPct val="120000"/>
              </a:lnSpc>
              <a:buFont typeface="+mj-lt"/>
              <a:buAutoNum type="arabicPeriod"/>
            </a:pPr>
            <a:r>
              <a:rPr lang="en-US" sz="4114" dirty="0">
                <a:latin typeface="Lato" panose="020F0502020204030203" pitchFamily="34" charset="0"/>
                <a:cs typeface="Arial" panose="020B0604020202020204" pitchFamily="34" charset="0"/>
              </a:rPr>
              <a:t>N = ###, </a:t>
            </a:r>
          </a:p>
          <a:p>
            <a:pPr marL="636782" indent="-636782">
              <a:lnSpc>
                <a:spcPct val="120000"/>
              </a:lnSpc>
              <a:buFont typeface="+mj-lt"/>
              <a:buAutoNum type="arabicPeriod"/>
            </a:pPr>
            <a:r>
              <a:rPr lang="en-US" sz="4114" dirty="0">
                <a:latin typeface="Lato" panose="020F0502020204030203" pitchFamily="34" charset="0"/>
                <a:cs typeface="Arial" panose="020B0604020202020204" pitchFamily="34" charset="0"/>
              </a:rPr>
              <a:t>Collected this</a:t>
            </a:r>
          </a:p>
          <a:p>
            <a:pPr marL="636782" indent="-636782">
              <a:lnSpc>
                <a:spcPct val="120000"/>
              </a:lnSpc>
              <a:buFont typeface="+mj-lt"/>
              <a:buAutoNum type="arabicPeriod"/>
            </a:pPr>
            <a:r>
              <a:rPr lang="en-US" sz="4114" dirty="0">
                <a:latin typeface="Lato" panose="020F0502020204030203" pitchFamily="34" charset="0"/>
                <a:cs typeface="Arial" panose="020B0604020202020204" pitchFamily="34" charset="0"/>
              </a:rPr>
              <a:t>Tested with X statistical </a:t>
            </a:r>
            <a:r>
              <a:rPr lang="en-US" sz="4114" dirty="0" smtClean="0">
                <a:latin typeface="Lato" panose="020F0502020204030203" pitchFamily="34" charset="0"/>
                <a:cs typeface="Arial" panose="020B0604020202020204" pitchFamily="34" charset="0"/>
              </a:rPr>
              <a:t>test</a:t>
            </a:r>
          </a:p>
          <a:p>
            <a:pPr marL="636782" indent="-636782">
              <a:lnSpc>
                <a:spcPct val="120000"/>
              </a:lnSpc>
              <a:buFont typeface="+mj-lt"/>
              <a:buAutoNum type="arabicPeriod"/>
            </a:pPr>
            <a:r>
              <a:rPr lang="en-US" sz="4114" dirty="0" smtClean="0">
                <a:latin typeface="Lato" panose="020F0502020204030203" pitchFamily="34" charset="0"/>
                <a:cs typeface="Arial" panose="020B0604020202020204" pitchFamily="34" charset="0"/>
              </a:rPr>
              <a:t>Additional info</a:t>
            </a:r>
          </a:p>
          <a:p>
            <a:pPr marL="636782" indent="-636782">
              <a:lnSpc>
                <a:spcPct val="120000"/>
              </a:lnSpc>
              <a:buFont typeface="+mj-lt"/>
              <a:buAutoNum type="arabicPeriod"/>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p:txBody>
      </p:sp>
      <p:sp>
        <p:nvSpPr>
          <p:cNvPr id="6" name="TextBox 5">
            <a:extLst>
              <a:ext uri="{FF2B5EF4-FFF2-40B4-BE49-F238E27FC236}">
                <a16:creationId xmlns:a16="http://schemas.microsoft.com/office/drawing/2014/main" xmlns="" id="{1E1E7EF1-9C6B-4FC5-9AB8-52260F86FE16}"/>
              </a:ext>
            </a:extLst>
          </p:cNvPr>
          <p:cNvSpPr txBox="1"/>
          <p:nvPr/>
        </p:nvSpPr>
        <p:spPr>
          <a:xfrm>
            <a:off x="3347358" y="7403064"/>
            <a:ext cx="7841863" cy="1516697"/>
          </a:xfrm>
          <a:prstGeom prst="rect">
            <a:avLst/>
          </a:prstGeom>
          <a:noFill/>
        </p:spPr>
        <p:txBody>
          <a:bodyPr wrap="square" rtlCol="0">
            <a:spAutoFit/>
          </a:bodyPr>
          <a:lstStyle/>
          <a:p>
            <a:r>
              <a:rPr lang="en-US" sz="4628" b="1" i="1" dirty="0">
                <a:latin typeface="Lato" panose="020F0502020204030203" pitchFamily="34" charset="0"/>
                <a:cs typeface="Lato" panose="020F0502020204030203" pitchFamily="34" charset="0"/>
              </a:rPr>
              <a:t>Title:</a:t>
            </a:r>
            <a:r>
              <a:rPr lang="en-US" sz="4628" i="1" dirty="0">
                <a:latin typeface="Lato" panose="020F0502020204030203" pitchFamily="34" charset="0"/>
                <a:cs typeface="Lato" panose="020F0502020204030203" pitchFamily="34" charset="0"/>
              </a:rPr>
              <a:t/>
            </a:r>
            <a:br>
              <a:rPr lang="en-US" sz="4628" i="1" dirty="0">
                <a:latin typeface="Lato" panose="020F0502020204030203" pitchFamily="34" charset="0"/>
                <a:cs typeface="Lato" panose="020F0502020204030203" pitchFamily="34" charset="0"/>
              </a:rPr>
            </a:br>
            <a:r>
              <a:rPr lang="en-US" sz="4628" i="1" dirty="0">
                <a:latin typeface="Lato" panose="020F0502020204030203" pitchFamily="34" charset="0"/>
                <a:cs typeface="Lato" panose="020F0502020204030203" pitchFamily="34" charset="0"/>
              </a:rPr>
              <a:t>Subtitle</a:t>
            </a:r>
          </a:p>
        </p:txBody>
      </p:sp>
      <p:sp>
        <p:nvSpPr>
          <p:cNvPr id="8" name="Graphic 18">
            <a:extLst>
              <a:ext uri="{FF2B5EF4-FFF2-40B4-BE49-F238E27FC236}">
                <a16:creationId xmlns:a16="http://schemas.microsoft.com/office/drawing/2014/main" xmlns="" id="{AEDBCDB9-CB31-46F9-BCA9-A3365D112F83}"/>
              </a:ext>
            </a:extLst>
          </p:cNvPr>
          <p:cNvSpPr/>
          <p:nvPr/>
        </p:nvSpPr>
        <p:spPr>
          <a:xfrm>
            <a:off x="3486118" y="9577358"/>
            <a:ext cx="308940" cy="287311"/>
          </a:xfrm>
          <a:custGeom>
            <a:avLst/>
            <a:gdLst>
              <a:gd name="connsiteX0" fmla="*/ 310594 w 327663"/>
              <a:gd name="connsiteY0" fmla="*/ 219906 h 335196"/>
              <a:gd name="connsiteX1" fmla="*/ 246568 w 327663"/>
              <a:gd name="connsiteY1" fmla="*/ 176217 h 335196"/>
              <a:gd name="connsiteX2" fmla="*/ 212295 w 327663"/>
              <a:gd name="connsiteY2" fmla="*/ 176217 h 335196"/>
              <a:gd name="connsiteX3" fmla="*/ 165217 w 327663"/>
              <a:gd name="connsiteY3" fmla="*/ 189022 h 335196"/>
              <a:gd name="connsiteX4" fmla="*/ 118138 w 327663"/>
              <a:gd name="connsiteY4" fmla="*/ 176217 h 335196"/>
              <a:gd name="connsiteX5" fmla="*/ 83866 w 327663"/>
              <a:gd name="connsiteY5" fmla="*/ 176217 h 335196"/>
              <a:gd name="connsiteX6" fmla="*/ 19839 w 327663"/>
              <a:gd name="connsiteY6" fmla="*/ 219906 h 335196"/>
              <a:gd name="connsiteX7" fmla="*/ 1385 w 327663"/>
              <a:gd name="connsiteY7" fmla="*/ 299750 h 335196"/>
              <a:gd name="connsiteX8" fmla="*/ 165970 w 327663"/>
              <a:gd name="connsiteY8" fmla="*/ 335529 h 335196"/>
              <a:gd name="connsiteX9" fmla="*/ 329802 w 327663"/>
              <a:gd name="connsiteY9" fmla="*/ 299750 h 335196"/>
              <a:gd name="connsiteX10" fmla="*/ 310594 w 327663"/>
              <a:gd name="connsiteY10" fmla="*/ 219906 h 335196"/>
              <a:gd name="connsiteX11" fmla="*/ 165593 w 327663"/>
              <a:gd name="connsiteY11" fmla="*/ 154749 h 335196"/>
              <a:gd name="connsiteX12" fmla="*/ 242425 w 327663"/>
              <a:gd name="connsiteY12" fmla="*/ 77918 h 335196"/>
              <a:gd name="connsiteX13" fmla="*/ 165593 w 327663"/>
              <a:gd name="connsiteY13" fmla="*/ 1086 h 335196"/>
              <a:gd name="connsiteX14" fmla="*/ 88762 w 327663"/>
              <a:gd name="connsiteY14" fmla="*/ 77918 h 335196"/>
              <a:gd name="connsiteX15" fmla="*/ 165593 w 327663"/>
              <a:gd name="connsiteY15" fmla="*/ 154749 h 33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663" h="335196">
                <a:moveTo>
                  <a:pt x="310594" y="219906"/>
                </a:moveTo>
                <a:cubicBezTo>
                  <a:pt x="287243" y="179983"/>
                  <a:pt x="246568" y="176217"/>
                  <a:pt x="246568" y="176217"/>
                </a:cubicBezTo>
                <a:lnTo>
                  <a:pt x="212295" y="176217"/>
                </a:lnTo>
                <a:cubicBezTo>
                  <a:pt x="198360" y="184126"/>
                  <a:pt x="182541" y="189022"/>
                  <a:pt x="165217" y="189022"/>
                </a:cubicBezTo>
                <a:cubicBezTo>
                  <a:pt x="147892" y="189022"/>
                  <a:pt x="132074" y="184503"/>
                  <a:pt x="118138" y="176217"/>
                </a:cubicBezTo>
                <a:lnTo>
                  <a:pt x="83866" y="176217"/>
                </a:lnTo>
                <a:cubicBezTo>
                  <a:pt x="83866" y="176217"/>
                  <a:pt x="43190" y="179983"/>
                  <a:pt x="19839" y="219906"/>
                </a:cubicBezTo>
                <a:cubicBezTo>
                  <a:pt x="-2758" y="259828"/>
                  <a:pt x="1385" y="299750"/>
                  <a:pt x="1385" y="299750"/>
                </a:cubicBezTo>
                <a:cubicBezTo>
                  <a:pt x="1385" y="299750"/>
                  <a:pt x="37164" y="335529"/>
                  <a:pt x="165970" y="335529"/>
                </a:cubicBezTo>
                <a:cubicBezTo>
                  <a:pt x="294776" y="335529"/>
                  <a:pt x="329802" y="299750"/>
                  <a:pt x="329802" y="299750"/>
                </a:cubicBezTo>
                <a:cubicBezTo>
                  <a:pt x="329802" y="299750"/>
                  <a:pt x="333945" y="259828"/>
                  <a:pt x="310594" y="219906"/>
                </a:cubicBezTo>
                <a:close/>
                <a:moveTo>
                  <a:pt x="165593" y="154749"/>
                </a:moveTo>
                <a:cubicBezTo>
                  <a:pt x="208152" y="154749"/>
                  <a:pt x="242425" y="120477"/>
                  <a:pt x="242425" y="77918"/>
                </a:cubicBezTo>
                <a:cubicBezTo>
                  <a:pt x="242425" y="35359"/>
                  <a:pt x="208152" y="1086"/>
                  <a:pt x="165593" y="1086"/>
                </a:cubicBezTo>
                <a:cubicBezTo>
                  <a:pt x="123035" y="1086"/>
                  <a:pt x="88762" y="35736"/>
                  <a:pt x="88762" y="77918"/>
                </a:cubicBezTo>
                <a:cubicBezTo>
                  <a:pt x="88762" y="120477"/>
                  <a:pt x="123035" y="154749"/>
                  <a:pt x="165593" y="154749"/>
                </a:cubicBezTo>
                <a:close/>
              </a:path>
            </a:pathLst>
          </a:custGeom>
          <a:solidFill>
            <a:schemeClr val="tx1">
              <a:lumMod val="50000"/>
              <a:lumOff val="50000"/>
            </a:schemeClr>
          </a:solidFill>
          <a:ln w="3663" cap="flat">
            <a:noFill/>
            <a:prstDash val="solid"/>
            <a:miter/>
          </a:ln>
        </p:spPr>
        <p:txBody>
          <a:bodyPr rtlCol="0" anchor="ctr"/>
          <a:lstStyle/>
          <a:p>
            <a:endParaRPr lang="en-US" sz="1384"/>
          </a:p>
        </p:txBody>
      </p:sp>
      <p:sp>
        <p:nvSpPr>
          <p:cNvPr id="10" name="Rectangle 9">
            <a:extLst>
              <a:ext uri="{FF2B5EF4-FFF2-40B4-BE49-F238E27FC236}">
                <a16:creationId xmlns:a16="http://schemas.microsoft.com/office/drawing/2014/main" xmlns="" id="{030386EC-D1AC-48D0-B2EC-0AD1DA88A8AB}"/>
              </a:ext>
            </a:extLst>
          </p:cNvPr>
          <p:cNvSpPr/>
          <p:nvPr/>
        </p:nvSpPr>
        <p:spPr>
          <a:xfrm>
            <a:off x="0" y="-25355"/>
            <a:ext cx="27432000" cy="10091057"/>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4">
              <a:solidFill>
                <a:schemeClr val="bg1">
                  <a:lumMod val="50000"/>
                </a:schemeClr>
              </a:solidFill>
            </a:endParaRPr>
          </a:p>
        </p:txBody>
      </p:sp>
      <p:sp>
        <p:nvSpPr>
          <p:cNvPr id="2" name="Rectangle 1">
            <a:extLst>
              <a:ext uri="{FF2B5EF4-FFF2-40B4-BE49-F238E27FC236}">
                <a16:creationId xmlns:a16="http://schemas.microsoft.com/office/drawing/2014/main" xmlns="" id="{699EE2F9-E368-471F-966F-6846CB3D7866}"/>
              </a:ext>
            </a:extLst>
          </p:cNvPr>
          <p:cNvSpPr/>
          <p:nvPr/>
        </p:nvSpPr>
        <p:spPr>
          <a:xfrm>
            <a:off x="1408324" y="1190499"/>
            <a:ext cx="24615353" cy="7808676"/>
          </a:xfrm>
          <a:prstGeom prst="rect">
            <a:avLst/>
          </a:prstGeom>
        </p:spPr>
        <p:txBody>
          <a:bodyPr wrap="square">
            <a:spAutoFit/>
          </a:bodyPr>
          <a:lstStyle/>
          <a:p>
            <a:pPr>
              <a:lnSpc>
                <a:spcPct val="130000"/>
              </a:lnSpc>
            </a:pPr>
            <a:r>
              <a:rPr lang="en-US" sz="12857" b="1" dirty="0">
                <a:solidFill>
                  <a:schemeClr val="bg1"/>
                </a:solidFill>
                <a:latin typeface="Lato Black" panose="020F0A02020204030203" pitchFamily="34" charset="0"/>
                <a:ea typeface="Roboto" panose="02000000000000000000" pitchFamily="2" charset="0"/>
                <a:cs typeface="Arial" panose="020B0604020202020204" pitchFamily="34" charset="0"/>
              </a:rPr>
              <a:t>Main finding goes here</a:t>
            </a:r>
            <a:r>
              <a:rPr lang="en-US" sz="12857" dirty="0">
                <a:solidFill>
                  <a:schemeClr val="bg1"/>
                </a:solidFill>
                <a:latin typeface="Lato" panose="020F0502020204030203" pitchFamily="34" charset="0"/>
                <a:ea typeface="Roboto" panose="02000000000000000000" pitchFamily="2" charset="0"/>
                <a:cs typeface="Arial" panose="020B0604020202020204" pitchFamily="34" charset="0"/>
              </a:rPr>
              <a:t>, translated into </a:t>
            </a:r>
            <a:r>
              <a:rPr lang="en-US" sz="12857" dirty="0">
                <a:solidFill>
                  <a:schemeClr val="bg1"/>
                </a:solidFill>
                <a:latin typeface="Lato Black" panose="020F0A02020204030203" pitchFamily="34" charset="0"/>
                <a:ea typeface="Roboto" panose="02000000000000000000" pitchFamily="2" charset="0"/>
                <a:cs typeface="Arial" panose="020B0604020202020204" pitchFamily="34" charset="0"/>
              </a:rPr>
              <a:t>plain English</a:t>
            </a:r>
            <a:r>
              <a:rPr lang="en-US" sz="12857" dirty="0">
                <a:solidFill>
                  <a:schemeClr val="bg1"/>
                </a:solidFill>
                <a:latin typeface="Lato" panose="020F0502020204030203" pitchFamily="34" charset="0"/>
                <a:ea typeface="Roboto" panose="02000000000000000000" pitchFamily="2" charset="0"/>
                <a:cs typeface="Arial" panose="020B0604020202020204" pitchFamily="34" charset="0"/>
              </a:rPr>
              <a:t>. </a:t>
            </a:r>
            <a:r>
              <a:rPr lang="en-US" sz="12857" dirty="0">
                <a:solidFill>
                  <a:schemeClr val="bg1"/>
                </a:solidFill>
                <a:latin typeface="Lato Black" panose="020F0A02020204030203" pitchFamily="34" charset="0"/>
                <a:ea typeface="Roboto" panose="02000000000000000000" pitchFamily="2" charset="0"/>
                <a:cs typeface="Arial" panose="020B0604020202020204" pitchFamily="34" charset="0"/>
              </a:rPr>
              <a:t>Emphasize</a:t>
            </a:r>
            <a:r>
              <a:rPr lang="en-US" sz="12857" dirty="0">
                <a:solidFill>
                  <a:schemeClr val="bg1"/>
                </a:solidFill>
                <a:latin typeface="Lato" panose="020F0502020204030203" pitchFamily="34" charset="0"/>
                <a:ea typeface="Roboto" panose="02000000000000000000" pitchFamily="2" charset="0"/>
                <a:cs typeface="Arial" panose="020B0604020202020204" pitchFamily="34" charset="0"/>
              </a:rPr>
              <a:t> the important words.</a:t>
            </a:r>
            <a:endParaRPr lang="en-US" sz="12857" dirty="0"/>
          </a:p>
        </p:txBody>
      </p:sp>
      <p:sp>
        <p:nvSpPr>
          <p:cNvPr id="3" name="Rectangle 2">
            <a:extLst>
              <a:ext uri="{FF2B5EF4-FFF2-40B4-BE49-F238E27FC236}">
                <a16:creationId xmlns:a16="http://schemas.microsoft.com/office/drawing/2014/main" xmlns="" id="{643038D2-6694-4FF1-AFD6-35D55E87C41A}"/>
              </a:ext>
            </a:extLst>
          </p:cNvPr>
          <p:cNvSpPr/>
          <p:nvPr/>
        </p:nvSpPr>
        <p:spPr>
          <a:xfrm>
            <a:off x="10286570" y="13698995"/>
            <a:ext cx="8214560" cy="13957667"/>
          </a:xfrm>
          <a:prstGeom prst="rect">
            <a:avLst/>
          </a:prstGeom>
        </p:spPr>
        <p:txBody>
          <a:bodyPr wrap="square">
            <a:spAutoFit/>
          </a:bodyPr>
          <a:lstStyle/>
          <a:p>
            <a:pPr>
              <a:lnSpc>
                <a:spcPct val="120000"/>
              </a:lnSpc>
            </a:pPr>
            <a:r>
              <a:rPr lang="en-US" sz="4114" b="1" dirty="0">
                <a:latin typeface="Lato Black" panose="020F0A02020204030203" pitchFamily="34" charset="0"/>
                <a:cs typeface="Arial" panose="020B0604020202020204" pitchFamily="34" charset="0"/>
              </a:rPr>
              <a:t>RESULTS</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Graph or table with essential results only.</a:t>
            </a:r>
          </a:p>
          <a:p>
            <a:pPr marL="489833" indent="-489833">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All the other correlations in the ammo bar</a:t>
            </a:r>
            <a:r>
              <a:rPr lang="en-US" sz="4114" dirty="0" smtClean="0">
                <a:latin typeface="Lato" panose="020F0502020204030203" pitchFamily="34" charset="0"/>
                <a:cs typeface="Arial" panose="020B0604020202020204" pitchFamily="34" charset="0"/>
              </a:rPr>
              <a:t>.</a:t>
            </a:r>
          </a:p>
          <a:p>
            <a:pPr marL="489833" indent="-489833">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p>
          <a:p>
            <a:pPr marL="489833" indent="-489833">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a:p>
            <a:pPr>
              <a:lnSpc>
                <a:spcPct val="120000"/>
              </a:lnSpc>
            </a:pPr>
            <a:endParaRPr lang="en-US" sz="4114" dirty="0">
              <a:latin typeface="Lato" panose="020F0502020204030203" pitchFamily="34" charset="0"/>
              <a:cs typeface="Arial" panose="020B0604020202020204" pitchFamily="34" charset="0"/>
            </a:endParaRPr>
          </a:p>
          <a:p>
            <a:pPr>
              <a:lnSpc>
                <a:spcPct val="120000"/>
              </a:lnSpc>
            </a:pPr>
            <a:r>
              <a:rPr lang="en-US" sz="4114" dirty="0">
                <a:latin typeface="Lato Black" panose="020F0A02020204030203" pitchFamily="34" charset="0"/>
                <a:cs typeface="Arial" panose="020B0604020202020204" pitchFamily="34" charset="0"/>
              </a:rPr>
              <a:t>DISCUSSION</a:t>
            </a:r>
          </a:p>
          <a:p>
            <a:pPr marL="391866" indent="-391866">
              <a:lnSpc>
                <a:spcPct val="120000"/>
              </a:lnSpc>
              <a:buFont typeface="Arial" panose="020B0604020202020204" pitchFamily="34" charset="0"/>
              <a:buChar char="•"/>
            </a:pPr>
            <a:r>
              <a:rPr lang="en-US" sz="4114" dirty="0">
                <a:latin typeface="Lato" panose="020F0502020204030203" pitchFamily="34" charset="0"/>
                <a:cs typeface="Arial" panose="020B0604020202020204" pitchFamily="34" charset="0"/>
              </a:rPr>
              <a:t>“If this result actually generalized and I didn’t have to humbly disclaim the possibility of a thousand confounds and limitations, it would imply that</a:t>
            </a:r>
            <a:r>
              <a:rPr lang="en-US" sz="4114" dirty="0" smtClean="0">
                <a:latin typeface="Lato" panose="020F0502020204030203" pitchFamily="34" charset="0"/>
                <a:cs typeface="Arial" panose="020B0604020202020204" pitchFamily="34" charset="0"/>
              </a:rPr>
              <a:t>….”</a:t>
            </a:r>
          </a:p>
          <a:p>
            <a:pPr marL="391866" indent="-391866">
              <a:lnSpc>
                <a:spcPct val="120000"/>
              </a:lnSpc>
              <a:buFont typeface="Arial" panose="020B0604020202020204" pitchFamily="34" charset="0"/>
              <a:buChar char="•"/>
            </a:pPr>
            <a:r>
              <a:rPr lang="en-US" sz="4114" dirty="0" smtClean="0">
                <a:latin typeface="Lato" panose="020F0502020204030203" pitchFamily="34" charset="0"/>
                <a:cs typeface="Arial" panose="020B0604020202020204" pitchFamily="34" charset="0"/>
              </a:rPr>
              <a:t>Additional info</a:t>
            </a:r>
            <a:endParaRPr lang="en-US" sz="4114" dirty="0">
              <a:latin typeface="Lato" panose="020F0502020204030203" pitchFamily="34" charset="0"/>
              <a:cs typeface="Arial" panose="020B0604020202020204" pitchFamily="34" charset="0"/>
            </a:endParaRPr>
          </a:p>
          <a:p>
            <a:pPr>
              <a:lnSpc>
                <a:spcPct val="120000"/>
              </a:lnSpc>
            </a:pPr>
            <a:endParaRPr lang="en-US" sz="4114" dirty="0">
              <a:latin typeface="Lato" panose="020F0502020204030203" pitchFamily="34" charset="0"/>
              <a:cs typeface="Arial" panose="020B0604020202020204" pitchFamily="34" charset="0"/>
            </a:endParaRPr>
          </a:p>
          <a:p>
            <a:pPr>
              <a:lnSpc>
                <a:spcPct val="120000"/>
              </a:lnSpc>
            </a:pPr>
            <a:r>
              <a:rPr lang="en-US" sz="4628" i="1" dirty="0">
                <a:solidFill>
                  <a:schemeClr val="bg2">
                    <a:lumMod val="75000"/>
                  </a:schemeClr>
                </a:solidFill>
                <a:latin typeface="Lato" panose="020F0502020204030203" pitchFamily="34" charset="0"/>
                <a:cs typeface="Arial" panose="020B0604020202020204" pitchFamily="34" charset="0"/>
              </a:rPr>
              <a:t>Keep font size as high above 28 as possible.</a:t>
            </a:r>
          </a:p>
        </p:txBody>
      </p:sp>
      <p:cxnSp>
        <p:nvCxnSpPr>
          <p:cNvPr id="14" name="Straight Connector 13">
            <a:extLst>
              <a:ext uri="{FF2B5EF4-FFF2-40B4-BE49-F238E27FC236}">
                <a16:creationId xmlns:a16="http://schemas.microsoft.com/office/drawing/2014/main" xmlns="" id="{CF352244-5B1B-48A4-BB73-9F770DBFB737}"/>
              </a:ext>
            </a:extLst>
          </p:cNvPr>
          <p:cNvCxnSpPr/>
          <p:nvPr/>
        </p:nvCxnSpPr>
        <p:spPr>
          <a:xfrm>
            <a:off x="19304000" y="10065702"/>
            <a:ext cx="11409" cy="20762641"/>
          </a:xfrm>
          <a:prstGeom prst="line">
            <a:avLst/>
          </a:prstGeom>
          <a:ln w="762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xmlns="" id="{FEF09AAC-A47D-43E5-A106-FABBAC32BA3E}"/>
              </a:ext>
            </a:extLst>
          </p:cNvPr>
          <p:cNvSpPr txBox="1"/>
          <p:nvPr/>
        </p:nvSpPr>
        <p:spPr>
          <a:xfrm>
            <a:off x="1127056" y="10734966"/>
            <a:ext cx="17374073" cy="2202783"/>
          </a:xfrm>
          <a:prstGeom prst="rect">
            <a:avLst/>
          </a:prstGeom>
          <a:noFill/>
        </p:spPr>
        <p:txBody>
          <a:bodyPr wrap="square" rtlCol="0">
            <a:spAutoFit/>
          </a:bodyPr>
          <a:lstStyle/>
          <a:p>
            <a:r>
              <a:rPr lang="en-US" sz="6857" b="1" dirty="0">
                <a:latin typeface="Lato" panose="020F0502020204030203" pitchFamily="34" charset="0"/>
                <a:cs typeface="Lato" panose="020F0502020204030203" pitchFamily="34" charset="0"/>
              </a:rPr>
              <a:t>Title goes here; make it small if you need to free up space.</a:t>
            </a:r>
            <a:endParaRPr lang="en-US" sz="6857" dirty="0"/>
          </a:p>
        </p:txBody>
      </p:sp>
      <p:sp>
        <p:nvSpPr>
          <p:cNvPr id="21" name="TextBox 20">
            <a:extLst>
              <a:ext uri="{FF2B5EF4-FFF2-40B4-BE49-F238E27FC236}">
                <a16:creationId xmlns:a16="http://schemas.microsoft.com/office/drawing/2014/main" xmlns="" id="{F5045767-D451-47EC-8C33-AF2C20FBB84D}"/>
              </a:ext>
            </a:extLst>
          </p:cNvPr>
          <p:cNvSpPr txBox="1"/>
          <p:nvPr/>
        </p:nvSpPr>
        <p:spPr>
          <a:xfrm>
            <a:off x="19840290" y="10891378"/>
            <a:ext cx="7069197" cy="10221388"/>
          </a:xfrm>
          <a:prstGeom prst="rect">
            <a:avLst/>
          </a:prstGeom>
          <a:noFill/>
        </p:spPr>
        <p:txBody>
          <a:bodyPr wrap="square" rtlCol="0">
            <a:spAutoFit/>
          </a:bodyPr>
          <a:lstStyle/>
          <a:p>
            <a:r>
              <a:rPr lang="en-US" sz="5143" b="1" dirty="0">
                <a:latin typeface="Lato" panose="020F0502020204030203" pitchFamily="34" charset="0"/>
                <a:cs typeface="Arial" panose="020B0604020202020204" pitchFamily="34" charset="0"/>
              </a:rPr>
              <a:t>AMMO BAR</a:t>
            </a:r>
          </a:p>
          <a:p>
            <a:endParaRPr lang="en-US" sz="5143" b="1" dirty="0">
              <a:latin typeface="Lato" panose="020F0502020204030203" pitchFamily="34" charset="0"/>
              <a:cs typeface="Arial" panose="020B0604020202020204" pitchFamily="34" charset="0"/>
            </a:endParaRPr>
          </a:p>
          <a:p>
            <a:r>
              <a:rPr lang="en-US" sz="4628" b="1" dirty="0">
                <a:latin typeface="Lato" panose="020F0502020204030203" pitchFamily="34" charset="0"/>
                <a:cs typeface="Arial" panose="020B0604020202020204" pitchFamily="34" charset="0"/>
              </a:rPr>
              <a:t>Delete this and replace it with your…</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Graphs</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Correlation tables</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Figures</a:t>
            </a:r>
          </a:p>
          <a:p>
            <a:pPr marL="979665" indent="-979665">
              <a:buFont typeface="Arial" panose="020B0604020202020204" pitchFamily="34" charset="0"/>
              <a:buChar char="•"/>
            </a:pPr>
            <a:r>
              <a:rPr lang="en-US" sz="4628" dirty="0">
                <a:latin typeface="Lato" panose="020F0502020204030203" pitchFamily="34" charset="0"/>
                <a:cs typeface="Arial" panose="020B0604020202020204" pitchFamily="34" charset="0"/>
              </a:rPr>
              <a:t>Extra nuance that you’re worried about leaving out.</a:t>
            </a:r>
          </a:p>
          <a:p>
            <a:pPr marL="979665" indent="-979665">
              <a:buFont typeface="Arial" panose="020B0604020202020204" pitchFamily="34" charset="0"/>
              <a:buChar char="•"/>
            </a:pPr>
            <a:r>
              <a:rPr lang="en-US" sz="4628" b="1" dirty="0">
                <a:latin typeface="Lato" panose="020F0502020204030203" pitchFamily="34" charset="0"/>
                <a:cs typeface="Arial" panose="020B0604020202020204" pitchFamily="34" charset="0"/>
              </a:rPr>
              <a:t>Keep it messy!</a:t>
            </a:r>
            <a:r>
              <a:rPr lang="en-US" sz="4628" dirty="0">
                <a:latin typeface="Lato" panose="020F0502020204030203" pitchFamily="34" charset="0"/>
                <a:cs typeface="Arial" panose="020B0604020202020204" pitchFamily="34" charset="0"/>
              </a:rPr>
              <a:t> This section is just for you</a:t>
            </a:r>
            <a:r>
              <a:rPr lang="en-US" sz="4628" dirty="0" smtClean="0">
                <a:latin typeface="Lato" panose="020F0502020204030203" pitchFamily="34" charset="0"/>
                <a:cs typeface="Arial" panose="020B0604020202020204" pitchFamily="34" charset="0"/>
              </a:rPr>
              <a:t>.</a:t>
            </a:r>
          </a:p>
          <a:p>
            <a:pPr marL="979665" indent="-979665">
              <a:buFont typeface="Arial" panose="020B0604020202020204" pitchFamily="34" charset="0"/>
              <a:buChar char="•"/>
            </a:pPr>
            <a:r>
              <a:rPr lang="en-US" sz="4628" dirty="0" smtClean="0">
                <a:latin typeface="Lato" panose="020F0502020204030203" pitchFamily="34" charset="0"/>
                <a:cs typeface="Arial" panose="020B0604020202020204" pitchFamily="34" charset="0"/>
              </a:rPr>
              <a:t>Additional info</a:t>
            </a:r>
            <a:endParaRPr lang="en-US" sz="4628" dirty="0">
              <a:latin typeface="Lato" panose="020F0502020204030203" pitchFamily="34" charset="0"/>
              <a:cs typeface="Arial" panose="020B0604020202020204" pitchFamily="34" charset="0"/>
            </a:endParaRPr>
          </a:p>
        </p:txBody>
      </p:sp>
      <p:sp>
        <p:nvSpPr>
          <p:cNvPr id="23" name="Graphic 18">
            <a:extLst>
              <a:ext uri="{FF2B5EF4-FFF2-40B4-BE49-F238E27FC236}">
                <a16:creationId xmlns:a16="http://schemas.microsoft.com/office/drawing/2014/main" xmlns="" id="{196C165A-405D-4820-9F17-91CA8CD4F5EF}"/>
              </a:ext>
            </a:extLst>
          </p:cNvPr>
          <p:cNvSpPr/>
          <p:nvPr/>
        </p:nvSpPr>
        <p:spPr>
          <a:xfrm>
            <a:off x="1408323" y="29796127"/>
            <a:ext cx="308940" cy="287311"/>
          </a:xfrm>
          <a:custGeom>
            <a:avLst/>
            <a:gdLst>
              <a:gd name="connsiteX0" fmla="*/ 310594 w 327663"/>
              <a:gd name="connsiteY0" fmla="*/ 219906 h 335196"/>
              <a:gd name="connsiteX1" fmla="*/ 246568 w 327663"/>
              <a:gd name="connsiteY1" fmla="*/ 176217 h 335196"/>
              <a:gd name="connsiteX2" fmla="*/ 212295 w 327663"/>
              <a:gd name="connsiteY2" fmla="*/ 176217 h 335196"/>
              <a:gd name="connsiteX3" fmla="*/ 165217 w 327663"/>
              <a:gd name="connsiteY3" fmla="*/ 189022 h 335196"/>
              <a:gd name="connsiteX4" fmla="*/ 118138 w 327663"/>
              <a:gd name="connsiteY4" fmla="*/ 176217 h 335196"/>
              <a:gd name="connsiteX5" fmla="*/ 83866 w 327663"/>
              <a:gd name="connsiteY5" fmla="*/ 176217 h 335196"/>
              <a:gd name="connsiteX6" fmla="*/ 19839 w 327663"/>
              <a:gd name="connsiteY6" fmla="*/ 219906 h 335196"/>
              <a:gd name="connsiteX7" fmla="*/ 1385 w 327663"/>
              <a:gd name="connsiteY7" fmla="*/ 299750 h 335196"/>
              <a:gd name="connsiteX8" fmla="*/ 165970 w 327663"/>
              <a:gd name="connsiteY8" fmla="*/ 335529 h 335196"/>
              <a:gd name="connsiteX9" fmla="*/ 329802 w 327663"/>
              <a:gd name="connsiteY9" fmla="*/ 299750 h 335196"/>
              <a:gd name="connsiteX10" fmla="*/ 310594 w 327663"/>
              <a:gd name="connsiteY10" fmla="*/ 219906 h 335196"/>
              <a:gd name="connsiteX11" fmla="*/ 165593 w 327663"/>
              <a:gd name="connsiteY11" fmla="*/ 154749 h 335196"/>
              <a:gd name="connsiteX12" fmla="*/ 242425 w 327663"/>
              <a:gd name="connsiteY12" fmla="*/ 77918 h 335196"/>
              <a:gd name="connsiteX13" fmla="*/ 165593 w 327663"/>
              <a:gd name="connsiteY13" fmla="*/ 1086 h 335196"/>
              <a:gd name="connsiteX14" fmla="*/ 88762 w 327663"/>
              <a:gd name="connsiteY14" fmla="*/ 77918 h 335196"/>
              <a:gd name="connsiteX15" fmla="*/ 165593 w 327663"/>
              <a:gd name="connsiteY15" fmla="*/ 154749 h 33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663" h="335196">
                <a:moveTo>
                  <a:pt x="310594" y="219906"/>
                </a:moveTo>
                <a:cubicBezTo>
                  <a:pt x="287243" y="179983"/>
                  <a:pt x="246568" y="176217"/>
                  <a:pt x="246568" y="176217"/>
                </a:cubicBezTo>
                <a:lnTo>
                  <a:pt x="212295" y="176217"/>
                </a:lnTo>
                <a:cubicBezTo>
                  <a:pt x="198360" y="184126"/>
                  <a:pt x="182541" y="189022"/>
                  <a:pt x="165217" y="189022"/>
                </a:cubicBezTo>
                <a:cubicBezTo>
                  <a:pt x="147892" y="189022"/>
                  <a:pt x="132074" y="184503"/>
                  <a:pt x="118138" y="176217"/>
                </a:cubicBezTo>
                <a:lnTo>
                  <a:pt x="83866" y="176217"/>
                </a:lnTo>
                <a:cubicBezTo>
                  <a:pt x="83866" y="176217"/>
                  <a:pt x="43190" y="179983"/>
                  <a:pt x="19839" y="219906"/>
                </a:cubicBezTo>
                <a:cubicBezTo>
                  <a:pt x="-2758" y="259828"/>
                  <a:pt x="1385" y="299750"/>
                  <a:pt x="1385" y="299750"/>
                </a:cubicBezTo>
                <a:cubicBezTo>
                  <a:pt x="1385" y="299750"/>
                  <a:pt x="37164" y="335529"/>
                  <a:pt x="165970" y="335529"/>
                </a:cubicBezTo>
                <a:cubicBezTo>
                  <a:pt x="294776" y="335529"/>
                  <a:pt x="329802" y="299750"/>
                  <a:pt x="329802" y="299750"/>
                </a:cubicBezTo>
                <a:cubicBezTo>
                  <a:pt x="329802" y="299750"/>
                  <a:pt x="333945" y="259828"/>
                  <a:pt x="310594" y="219906"/>
                </a:cubicBezTo>
                <a:close/>
                <a:moveTo>
                  <a:pt x="165593" y="154749"/>
                </a:moveTo>
                <a:cubicBezTo>
                  <a:pt x="208152" y="154749"/>
                  <a:pt x="242425" y="120477"/>
                  <a:pt x="242425" y="77918"/>
                </a:cubicBezTo>
                <a:cubicBezTo>
                  <a:pt x="242425" y="35359"/>
                  <a:pt x="208152" y="1086"/>
                  <a:pt x="165593" y="1086"/>
                </a:cubicBezTo>
                <a:cubicBezTo>
                  <a:pt x="123035" y="1086"/>
                  <a:pt x="88762" y="35736"/>
                  <a:pt x="88762" y="77918"/>
                </a:cubicBezTo>
                <a:cubicBezTo>
                  <a:pt x="88762" y="120477"/>
                  <a:pt x="123035" y="154749"/>
                  <a:pt x="165593" y="154749"/>
                </a:cubicBezTo>
                <a:close/>
              </a:path>
            </a:pathLst>
          </a:custGeom>
          <a:solidFill>
            <a:schemeClr val="tx1">
              <a:lumMod val="50000"/>
              <a:lumOff val="50000"/>
            </a:schemeClr>
          </a:solidFill>
          <a:ln w="3663" cap="flat">
            <a:noFill/>
            <a:prstDash val="solid"/>
            <a:miter/>
          </a:ln>
        </p:spPr>
        <p:txBody>
          <a:bodyPr rtlCol="0" anchor="ctr"/>
          <a:lstStyle/>
          <a:p>
            <a:endParaRPr lang="en-US" sz="1384"/>
          </a:p>
        </p:txBody>
      </p:sp>
      <p:sp>
        <p:nvSpPr>
          <p:cNvPr id="17" name="Rectangle 16"/>
          <p:cNvSpPr/>
          <p:nvPr/>
        </p:nvSpPr>
        <p:spPr>
          <a:xfrm>
            <a:off x="1967319" y="29688205"/>
            <a:ext cx="5819350" cy="461665"/>
          </a:xfrm>
          <a:prstGeom prst="rect">
            <a:avLst/>
          </a:prstGeom>
        </p:spPr>
        <p:txBody>
          <a:bodyPr wrap="none">
            <a:spAutoFit/>
          </a:bodyPr>
          <a:lstStyle/>
          <a:p>
            <a:r>
              <a:rPr lang="en-US" sz="2400" dirty="0">
                <a:latin typeface="Lato" panose="020F0502020204030203" pitchFamily="34" charset="0"/>
                <a:cs typeface="Lato" panose="020F0502020204030203" pitchFamily="34" charset="0"/>
              </a:rPr>
              <a:t>Leeroy Jenkins, author2, author3, author4</a:t>
            </a:r>
            <a:endParaRPr lang="en-US" sz="2400" b="1" dirty="0">
              <a:latin typeface="Lato" panose="020F0502020204030203" pitchFamily="34" charset="0"/>
              <a:cs typeface="Lato" panose="020F0502020204030203" pitchFamily="34" charset="0"/>
            </a:endParaRPr>
          </a:p>
        </p:txBody>
      </p:sp>
      <p:grpSp>
        <p:nvGrpSpPr>
          <p:cNvPr id="27" name="Group 26">
            <a:extLst>
              <a:ext uri="{FF2B5EF4-FFF2-40B4-BE49-F238E27FC236}">
                <a16:creationId xmlns:a16="http://schemas.microsoft.com/office/drawing/2014/main" xmlns="" id="{A944F5FC-ACA9-410F-87AE-D337A6A2883B}"/>
              </a:ext>
            </a:extLst>
          </p:cNvPr>
          <p:cNvGrpSpPr/>
          <p:nvPr/>
        </p:nvGrpSpPr>
        <p:grpSpPr>
          <a:xfrm>
            <a:off x="13692641" y="31750327"/>
            <a:ext cx="3906561" cy="3827144"/>
            <a:chOff x="8496436" y="33018139"/>
            <a:chExt cx="5698443" cy="5582599"/>
          </a:xfrm>
        </p:grpSpPr>
        <p:sp>
          <p:nvSpPr>
            <p:cNvPr id="28" name="Rectangle 27">
              <a:extLst>
                <a:ext uri="{FF2B5EF4-FFF2-40B4-BE49-F238E27FC236}">
                  <a16:creationId xmlns:a16="http://schemas.microsoft.com/office/drawing/2014/main" xmlns="" id="{112CAA3C-1489-4B76-BE55-54F7895EC144}"/>
                </a:ext>
              </a:extLst>
            </p:cNvPr>
            <p:cNvSpPr/>
            <p:nvPr/>
          </p:nvSpPr>
          <p:spPr>
            <a:xfrm>
              <a:off x="8496436" y="33018139"/>
              <a:ext cx="5698443" cy="5582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4"/>
            </a:p>
          </p:txBody>
        </p:sp>
        <p:pic>
          <p:nvPicPr>
            <p:cNvPr id="29" name="Graphic 11">
              <a:extLst>
                <a:ext uri="{FF2B5EF4-FFF2-40B4-BE49-F238E27FC236}">
                  <a16:creationId xmlns:a16="http://schemas.microsoft.com/office/drawing/2014/main" xmlns="" id="{2E3B82C2-9541-4FAF-87B2-E59C27A55FB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771139" y="33274840"/>
              <a:ext cx="5149036" cy="5149036"/>
            </a:xfrm>
            <a:prstGeom prst="rect">
              <a:avLst/>
            </a:prstGeom>
          </p:spPr>
        </p:pic>
      </p:grpSp>
      <p:sp>
        <p:nvSpPr>
          <p:cNvPr id="30" name="Graphic 7">
            <a:extLst>
              <a:ext uri="{FF2B5EF4-FFF2-40B4-BE49-F238E27FC236}">
                <a16:creationId xmlns:a16="http://schemas.microsoft.com/office/drawing/2014/main" xmlns="" id="{BBC179CC-CA98-4CD3-A6FA-62C8EDADEDE8}"/>
              </a:ext>
            </a:extLst>
          </p:cNvPr>
          <p:cNvSpPr/>
          <p:nvPr/>
        </p:nvSpPr>
        <p:spPr>
          <a:xfrm>
            <a:off x="11597165" y="32288457"/>
            <a:ext cx="1077260" cy="1863368"/>
          </a:xfrm>
          <a:custGeom>
            <a:avLst/>
            <a:gdLst>
              <a:gd name="connsiteX0" fmla="*/ 321256 w 2089376"/>
              <a:gd name="connsiteY0" fmla="*/ 0 h 3614056"/>
              <a:gd name="connsiteX1" fmla="*/ 0 w 2089376"/>
              <a:gd name="connsiteY1" fmla="*/ 321256 h 3614056"/>
              <a:gd name="connsiteX2" fmla="*/ 0 w 2089376"/>
              <a:gd name="connsiteY2" fmla="*/ 3292801 h 3614056"/>
              <a:gd name="connsiteX3" fmla="*/ 321256 w 2089376"/>
              <a:gd name="connsiteY3" fmla="*/ 3614057 h 3614056"/>
              <a:gd name="connsiteX4" fmla="*/ 1815047 w 2089376"/>
              <a:gd name="connsiteY4" fmla="*/ 3614057 h 3614056"/>
              <a:gd name="connsiteX5" fmla="*/ 2136303 w 2089376"/>
              <a:gd name="connsiteY5" fmla="*/ 3292801 h 3614056"/>
              <a:gd name="connsiteX6" fmla="*/ 2136303 w 2089376"/>
              <a:gd name="connsiteY6" fmla="*/ 321256 h 3614056"/>
              <a:gd name="connsiteX7" fmla="*/ 1815047 w 2089376"/>
              <a:gd name="connsiteY7" fmla="*/ 0 h 3614056"/>
              <a:gd name="connsiteX8" fmla="*/ 321256 w 2089376"/>
              <a:gd name="connsiteY8" fmla="*/ 0 h 3614056"/>
              <a:gd name="connsiteX9" fmla="*/ 889115 w 2089376"/>
              <a:gd name="connsiteY9" fmla="*/ 309397 h 3614056"/>
              <a:gd name="connsiteX10" fmla="*/ 1247302 w 2089376"/>
              <a:gd name="connsiteY10" fmla="*/ 309397 h 3614056"/>
              <a:gd name="connsiteX11" fmla="*/ 1289936 w 2089376"/>
              <a:gd name="connsiteY11" fmla="*/ 369650 h 3614056"/>
              <a:gd name="connsiteX12" fmla="*/ 1247302 w 2089376"/>
              <a:gd name="connsiteY12" fmla="*/ 429903 h 3614056"/>
              <a:gd name="connsiteX13" fmla="*/ 889115 w 2089376"/>
              <a:gd name="connsiteY13" fmla="*/ 429903 h 3614056"/>
              <a:gd name="connsiteX14" fmla="*/ 846480 w 2089376"/>
              <a:gd name="connsiteY14" fmla="*/ 369650 h 3614056"/>
              <a:gd name="connsiteX15" fmla="*/ 889115 w 2089376"/>
              <a:gd name="connsiteY15" fmla="*/ 309397 h 3614056"/>
              <a:gd name="connsiteX16" fmla="*/ 176468 w 2089376"/>
              <a:gd name="connsiteY16" fmla="*/ 738905 h 3614056"/>
              <a:gd name="connsiteX17" fmla="*/ 1959892 w 2089376"/>
              <a:gd name="connsiteY17" fmla="*/ 738905 h 3614056"/>
              <a:gd name="connsiteX18" fmla="*/ 1959892 w 2089376"/>
              <a:gd name="connsiteY18" fmla="*/ 2875208 h 3614056"/>
              <a:gd name="connsiteX19" fmla="*/ 176468 w 2089376"/>
              <a:gd name="connsiteY19" fmla="*/ 2875208 h 3614056"/>
              <a:gd name="connsiteX20" fmla="*/ 176468 w 2089376"/>
              <a:gd name="connsiteY20" fmla="*/ 738905 h 3614056"/>
              <a:gd name="connsiteX21" fmla="*/ 1068180 w 2089376"/>
              <a:gd name="connsiteY21" fmla="*/ 3045747 h 3614056"/>
              <a:gd name="connsiteX22" fmla="*/ 1068180 w 2089376"/>
              <a:gd name="connsiteY22" fmla="*/ 3045747 h 3614056"/>
              <a:gd name="connsiteX23" fmla="*/ 1267066 w 2089376"/>
              <a:gd name="connsiteY23" fmla="*/ 3244633 h 3614056"/>
              <a:gd name="connsiteX24" fmla="*/ 1267066 w 2089376"/>
              <a:gd name="connsiteY24" fmla="*/ 3244633 h 3614056"/>
              <a:gd name="connsiteX25" fmla="*/ 1267066 w 2089376"/>
              <a:gd name="connsiteY25" fmla="*/ 3244633 h 3614056"/>
              <a:gd name="connsiteX26" fmla="*/ 1267066 w 2089376"/>
              <a:gd name="connsiteY26" fmla="*/ 3244633 h 3614056"/>
              <a:gd name="connsiteX27" fmla="*/ 1068180 w 2089376"/>
              <a:gd name="connsiteY27" fmla="*/ 3443519 h 3614056"/>
              <a:gd name="connsiteX28" fmla="*/ 1068180 w 2089376"/>
              <a:gd name="connsiteY28" fmla="*/ 3443519 h 3614056"/>
              <a:gd name="connsiteX29" fmla="*/ 1068180 w 2089376"/>
              <a:gd name="connsiteY29" fmla="*/ 3443519 h 3614056"/>
              <a:gd name="connsiteX30" fmla="*/ 1068180 w 2089376"/>
              <a:gd name="connsiteY30" fmla="*/ 3443519 h 3614056"/>
              <a:gd name="connsiteX31" fmla="*/ 869294 w 2089376"/>
              <a:gd name="connsiteY31" fmla="*/ 3244633 h 3614056"/>
              <a:gd name="connsiteX32" fmla="*/ 869294 w 2089376"/>
              <a:gd name="connsiteY32" fmla="*/ 3244633 h 3614056"/>
              <a:gd name="connsiteX33" fmla="*/ 869294 w 2089376"/>
              <a:gd name="connsiteY33" fmla="*/ 3244633 h 3614056"/>
              <a:gd name="connsiteX34" fmla="*/ 869294 w 2089376"/>
              <a:gd name="connsiteY34" fmla="*/ 3244633 h 3614056"/>
              <a:gd name="connsiteX35" fmla="*/ 1068180 w 2089376"/>
              <a:gd name="connsiteY35" fmla="*/ 3045747 h 3614056"/>
              <a:gd name="connsiteX36" fmla="*/ 1068180 w 2089376"/>
              <a:gd name="connsiteY36" fmla="*/ 3045747 h 3614056"/>
              <a:gd name="connsiteX37" fmla="*/ 1068180 w 2089376"/>
              <a:gd name="connsiteY37" fmla="*/ 3045747 h 361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89376" h="3614056">
                <a:moveTo>
                  <a:pt x="321256" y="0"/>
                </a:moveTo>
                <a:cubicBezTo>
                  <a:pt x="144562" y="0"/>
                  <a:pt x="0" y="144562"/>
                  <a:pt x="0" y="321256"/>
                </a:cubicBezTo>
                <a:lnTo>
                  <a:pt x="0" y="3292801"/>
                </a:lnTo>
                <a:cubicBezTo>
                  <a:pt x="0" y="3469495"/>
                  <a:pt x="144562" y="3614057"/>
                  <a:pt x="321256" y="3614057"/>
                </a:cubicBezTo>
                <a:lnTo>
                  <a:pt x="1815047" y="3614057"/>
                </a:lnTo>
                <a:cubicBezTo>
                  <a:pt x="1991741" y="3614057"/>
                  <a:pt x="2136303" y="3469495"/>
                  <a:pt x="2136303" y="3292801"/>
                </a:cubicBezTo>
                <a:lnTo>
                  <a:pt x="2136303" y="321256"/>
                </a:lnTo>
                <a:cubicBezTo>
                  <a:pt x="2136303" y="144562"/>
                  <a:pt x="1991741" y="0"/>
                  <a:pt x="1815047" y="0"/>
                </a:cubicBezTo>
                <a:lnTo>
                  <a:pt x="321256" y="0"/>
                </a:lnTo>
                <a:close/>
                <a:moveTo>
                  <a:pt x="889115" y="309397"/>
                </a:moveTo>
                <a:lnTo>
                  <a:pt x="1247302" y="309397"/>
                </a:lnTo>
                <a:cubicBezTo>
                  <a:pt x="1270849" y="309397"/>
                  <a:pt x="1289936" y="336390"/>
                  <a:pt x="1289936" y="369650"/>
                </a:cubicBezTo>
                <a:cubicBezTo>
                  <a:pt x="1289936" y="402911"/>
                  <a:pt x="1270849" y="429903"/>
                  <a:pt x="1247302" y="429903"/>
                </a:cubicBezTo>
                <a:lnTo>
                  <a:pt x="889115" y="429903"/>
                </a:lnTo>
                <a:cubicBezTo>
                  <a:pt x="865567" y="429903"/>
                  <a:pt x="846480" y="402911"/>
                  <a:pt x="846480" y="369650"/>
                </a:cubicBezTo>
                <a:cubicBezTo>
                  <a:pt x="846480" y="336390"/>
                  <a:pt x="865567" y="309397"/>
                  <a:pt x="889115" y="309397"/>
                </a:cubicBezTo>
                <a:close/>
                <a:moveTo>
                  <a:pt x="176468" y="738905"/>
                </a:moveTo>
                <a:lnTo>
                  <a:pt x="1959892" y="738905"/>
                </a:lnTo>
                <a:lnTo>
                  <a:pt x="1959892" y="2875208"/>
                </a:lnTo>
                <a:lnTo>
                  <a:pt x="176468" y="2875208"/>
                </a:lnTo>
                <a:lnTo>
                  <a:pt x="176468" y="738905"/>
                </a:lnTo>
                <a:close/>
                <a:moveTo>
                  <a:pt x="1068180" y="3045747"/>
                </a:moveTo>
                <a:cubicBezTo>
                  <a:pt x="1068180" y="3045747"/>
                  <a:pt x="1068180" y="3045747"/>
                  <a:pt x="1068180" y="3045747"/>
                </a:cubicBezTo>
                <a:cubicBezTo>
                  <a:pt x="1178013" y="3045747"/>
                  <a:pt x="1267066" y="3134799"/>
                  <a:pt x="1267066" y="3244633"/>
                </a:cubicBezTo>
                <a:cubicBezTo>
                  <a:pt x="1267066" y="3244633"/>
                  <a:pt x="1267066" y="3244633"/>
                  <a:pt x="1267066" y="3244633"/>
                </a:cubicBezTo>
                <a:lnTo>
                  <a:pt x="1267066" y="3244633"/>
                </a:lnTo>
                <a:cubicBezTo>
                  <a:pt x="1267066" y="3244633"/>
                  <a:pt x="1267066" y="3244633"/>
                  <a:pt x="1267066" y="3244633"/>
                </a:cubicBezTo>
                <a:cubicBezTo>
                  <a:pt x="1267066" y="3354466"/>
                  <a:pt x="1178013" y="3443519"/>
                  <a:pt x="1068180" y="3443519"/>
                </a:cubicBezTo>
                <a:cubicBezTo>
                  <a:pt x="1068180" y="3443519"/>
                  <a:pt x="1068180" y="3443519"/>
                  <a:pt x="1068180" y="3443519"/>
                </a:cubicBezTo>
                <a:lnTo>
                  <a:pt x="1068180" y="3443519"/>
                </a:lnTo>
                <a:cubicBezTo>
                  <a:pt x="1068180" y="3443519"/>
                  <a:pt x="1068180" y="3443519"/>
                  <a:pt x="1068180" y="3443519"/>
                </a:cubicBezTo>
                <a:cubicBezTo>
                  <a:pt x="958346" y="3443519"/>
                  <a:pt x="869294" y="3354466"/>
                  <a:pt x="869294" y="3244633"/>
                </a:cubicBezTo>
                <a:cubicBezTo>
                  <a:pt x="869294" y="3244633"/>
                  <a:pt x="869294" y="3244633"/>
                  <a:pt x="869294" y="3244633"/>
                </a:cubicBezTo>
                <a:lnTo>
                  <a:pt x="869294" y="3244633"/>
                </a:lnTo>
                <a:cubicBezTo>
                  <a:pt x="869294" y="3244633"/>
                  <a:pt x="869294" y="3244633"/>
                  <a:pt x="869294" y="3244633"/>
                </a:cubicBezTo>
                <a:cubicBezTo>
                  <a:pt x="869294" y="3134799"/>
                  <a:pt x="958346" y="3045747"/>
                  <a:pt x="1068180" y="3045747"/>
                </a:cubicBezTo>
                <a:cubicBezTo>
                  <a:pt x="1068180" y="3045747"/>
                  <a:pt x="1068180" y="3045747"/>
                  <a:pt x="1068180" y="3045747"/>
                </a:cubicBezTo>
                <a:lnTo>
                  <a:pt x="1068180" y="3045747"/>
                </a:lnTo>
                <a:close/>
              </a:path>
            </a:pathLst>
          </a:custGeom>
          <a:solidFill>
            <a:srgbClr val="2ABDB3"/>
          </a:solidFill>
          <a:ln w="56406" cap="flat">
            <a:noFill/>
            <a:prstDash val="solid"/>
            <a:miter/>
          </a:ln>
        </p:spPr>
        <p:txBody>
          <a:bodyPr rtlCol="0" anchor="ctr"/>
          <a:lstStyle/>
          <a:p>
            <a:endParaRPr lang="en-US" sz="1384">
              <a:solidFill>
                <a:schemeClr val="bg1">
                  <a:lumMod val="85000"/>
                </a:schemeClr>
              </a:solidFill>
            </a:endParaRPr>
          </a:p>
        </p:txBody>
      </p:sp>
      <p:sp>
        <p:nvSpPr>
          <p:cNvPr id="33" name="TextBox 32">
            <a:extLst>
              <a:ext uri="{FF2B5EF4-FFF2-40B4-BE49-F238E27FC236}">
                <a16:creationId xmlns:a16="http://schemas.microsoft.com/office/drawing/2014/main" xmlns="" id="{A9E658F4-7260-408D-A20C-8231B8A7FCD6}"/>
              </a:ext>
            </a:extLst>
          </p:cNvPr>
          <p:cNvSpPr txBox="1"/>
          <p:nvPr/>
        </p:nvSpPr>
        <p:spPr>
          <a:xfrm>
            <a:off x="7285837" y="33589906"/>
            <a:ext cx="6923472" cy="1358577"/>
          </a:xfrm>
          <a:prstGeom prst="rect">
            <a:avLst/>
          </a:prstGeom>
          <a:noFill/>
          <a:ln>
            <a:noFill/>
          </a:ln>
        </p:spPr>
        <p:txBody>
          <a:bodyPr wrap="square" rtlCol="0">
            <a:spAutoFit/>
          </a:bodyPr>
          <a:lstStyle/>
          <a:p>
            <a:r>
              <a:rPr lang="en-US" sz="4114" dirty="0">
                <a:solidFill>
                  <a:srgbClr val="2ABDB3"/>
                </a:solidFill>
                <a:latin typeface="Lato Black" panose="020F0A02020204030203" pitchFamily="34" charset="0"/>
                <a:cs typeface="Arial" panose="020B0604020202020204" pitchFamily="34" charset="0"/>
              </a:rPr>
              <a:t>Take a picture</a:t>
            </a:r>
            <a:r>
              <a:rPr lang="en-US" sz="4114" dirty="0">
                <a:solidFill>
                  <a:srgbClr val="2ABDB3"/>
                </a:solidFill>
                <a:latin typeface="Lato" panose="020F0502020204030203" pitchFamily="34" charset="0"/>
                <a:cs typeface="Arial" panose="020B0604020202020204" pitchFamily="34" charset="0"/>
              </a:rPr>
              <a:t> to </a:t>
            </a:r>
            <a:br>
              <a:rPr lang="en-US" sz="4114" dirty="0">
                <a:solidFill>
                  <a:srgbClr val="2ABDB3"/>
                </a:solidFill>
                <a:latin typeface="Lato" panose="020F0502020204030203" pitchFamily="34" charset="0"/>
                <a:cs typeface="Arial" panose="020B0604020202020204" pitchFamily="34" charset="0"/>
              </a:rPr>
            </a:br>
            <a:r>
              <a:rPr lang="en-US" sz="4114" dirty="0">
                <a:solidFill>
                  <a:srgbClr val="2ABDB3"/>
                </a:solidFill>
                <a:latin typeface="Lato Black" panose="020F0A02020204030203" pitchFamily="34" charset="0"/>
                <a:cs typeface="Arial" panose="020B0604020202020204" pitchFamily="34" charset="0"/>
              </a:rPr>
              <a:t>download</a:t>
            </a:r>
            <a:r>
              <a:rPr lang="en-US" sz="4114" dirty="0">
                <a:solidFill>
                  <a:srgbClr val="2ABDB3"/>
                </a:solidFill>
                <a:latin typeface="Lato" panose="020F0502020204030203" pitchFamily="34" charset="0"/>
                <a:cs typeface="Arial" panose="020B0604020202020204" pitchFamily="34" charset="0"/>
              </a:rPr>
              <a:t> the</a:t>
            </a:r>
            <a:r>
              <a:rPr lang="en-US" sz="4114" b="1" dirty="0">
                <a:solidFill>
                  <a:srgbClr val="2ABDB3"/>
                </a:solidFill>
                <a:latin typeface="Lato" panose="020F0502020204030203" pitchFamily="34" charset="0"/>
                <a:cs typeface="Arial" panose="020B0604020202020204" pitchFamily="34" charset="0"/>
              </a:rPr>
              <a:t> </a:t>
            </a:r>
            <a:r>
              <a:rPr lang="en-US" sz="4114" dirty="0">
                <a:solidFill>
                  <a:srgbClr val="2ABDB3"/>
                </a:solidFill>
                <a:latin typeface="Lato Black" panose="020F0A02020204030203" pitchFamily="34" charset="0"/>
                <a:cs typeface="Arial" panose="020B0604020202020204" pitchFamily="34" charset="0"/>
              </a:rPr>
              <a:t>full paper</a:t>
            </a:r>
          </a:p>
        </p:txBody>
      </p:sp>
      <p:sp>
        <p:nvSpPr>
          <p:cNvPr id="34" name="Arc 33"/>
          <p:cNvSpPr/>
          <p:nvPr/>
        </p:nvSpPr>
        <p:spPr>
          <a:xfrm rot="5400000">
            <a:off x="16791172" y="27215273"/>
            <a:ext cx="4178381" cy="6468881"/>
          </a:xfrm>
          <a:prstGeom prst="arc">
            <a:avLst/>
          </a:prstGeom>
          <a:noFill/>
          <a:ln w="152400">
            <a:solidFill>
              <a:srgbClr val="2ABDB3"/>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4"/>
          </a:p>
        </p:txBody>
      </p:sp>
      <p:sp>
        <p:nvSpPr>
          <p:cNvPr id="35" name="Rectangle 34"/>
          <p:cNvSpPr/>
          <p:nvPr/>
        </p:nvSpPr>
        <p:spPr>
          <a:xfrm>
            <a:off x="20503472" y="27434506"/>
            <a:ext cx="6213513" cy="2877711"/>
          </a:xfrm>
          <a:prstGeom prst="rect">
            <a:avLst/>
          </a:prstGeom>
        </p:spPr>
        <p:txBody>
          <a:bodyPr wrap="square">
            <a:spAutoFit/>
          </a:bodyPr>
          <a:lstStyle/>
          <a:p>
            <a:pPr>
              <a:lnSpc>
                <a:spcPct val="120000"/>
              </a:lnSpc>
            </a:pPr>
            <a:r>
              <a:rPr lang="en-US" sz="3771" i="1" dirty="0">
                <a:solidFill>
                  <a:schemeClr val="bg2">
                    <a:lumMod val="75000"/>
                  </a:schemeClr>
                </a:solidFill>
                <a:latin typeface="Lato" panose="020F0502020204030203" pitchFamily="34" charset="0"/>
                <a:cs typeface="Arial" panose="020B0604020202020204" pitchFamily="34" charset="0"/>
              </a:rPr>
              <a:t>Easily create your own QR code here: </a:t>
            </a:r>
            <a:r>
              <a:rPr lang="en-US" sz="3771" i="1" dirty="0">
                <a:solidFill>
                  <a:schemeClr val="bg2">
                    <a:lumMod val="75000"/>
                  </a:schemeClr>
                </a:solidFill>
                <a:latin typeface="Lato" panose="020F0502020204030203" pitchFamily="34" charset="0"/>
                <a:cs typeface="Arial" panose="020B0604020202020204" pitchFamily="34" charset="0"/>
                <a:hlinkClick r:id="rId4"/>
              </a:rPr>
              <a:t>https://</a:t>
            </a:r>
            <a:r>
              <a:rPr lang="en-US" sz="3771" i="1" dirty="0" err="1">
                <a:solidFill>
                  <a:schemeClr val="bg2">
                    <a:lumMod val="75000"/>
                  </a:schemeClr>
                </a:solidFill>
                <a:latin typeface="Lato" panose="020F0502020204030203" pitchFamily="34" charset="0"/>
                <a:cs typeface="Arial" panose="020B0604020202020204" pitchFamily="34" charset="0"/>
                <a:hlinkClick r:id="rId4"/>
              </a:rPr>
              <a:t>www.qrcode-monkey.com</a:t>
            </a:r>
            <a:endParaRPr lang="en-US" sz="3771" i="1" dirty="0">
              <a:solidFill>
                <a:schemeClr val="bg2">
                  <a:lumMod val="75000"/>
                </a:schemeClr>
              </a:solidFill>
              <a:latin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459707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52F8B"/>
        </a:solidFill>
        <a:effectLst/>
      </p:bgPr>
    </p:bg>
    <p:spTree>
      <p:nvGrpSpPr>
        <p:cNvPr id="1" name=""/>
        <p:cNvGrpSpPr/>
        <p:nvPr/>
      </p:nvGrpSpPr>
      <p:grpSpPr>
        <a:xfrm>
          <a:off x="0" y="0"/>
          <a:ext cx="0" cy="0"/>
          <a:chOff x="0" y="0"/>
          <a:chExt cx="0" cy="0"/>
        </a:xfrm>
      </p:grpSpPr>
      <p:pic>
        <p:nvPicPr>
          <p:cNvPr id="2050" name="Picture 2" descr="https://mfr.osf.io/export?url=https://osf.io/vxqr6/?direct%26mode=render%26action=download%26public_file=True&amp;initialWidth=848&amp;childId=mfrIframe&amp;parentTitle=OSF+%7C+betterposter-thumbnail-portrait.png&amp;parentUrl=https://osf.io/vxqr6/&amp;format=2400x2400.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4514" y="4471999"/>
            <a:ext cx="17091693" cy="2536800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xmlns="" id="{4388EF39-250C-49AD-B67F-BCFB409E2146}"/>
              </a:ext>
            </a:extLst>
          </p:cNvPr>
          <p:cNvSpPr txBox="1"/>
          <p:nvPr/>
        </p:nvSpPr>
        <p:spPr>
          <a:xfrm>
            <a:off x="5332878" y="31112223"/>
            <a:ext cx="16766244" cy="1041952"/>
          </a:xfrm>
          <a:prstGeom prst="rect">
            <a:avLst/>
          </a:prstGeom>
          <a:noFill/>
        </p:spPr>
        <p:txBody>
          <a:bodyPr wrap="square" rtlCol="0">
            <a:spAutoFit/>
          </a:bodyPr>
          <a:lstStyle/>
          <a:p>
            <a:pPr algn="ctr"/>
            <a:r>
              <a:rPr lang="en-US" sz="6171" b="1" dirty="0">
                <a:solidFill>
                  <a:schemeClr val="bg1"/>
                </a:solidFill>
              </a:rPr>
              <a:t>Example by Mike Morrison</a:t>
            </a:r>
          </a:p>
        </p:txBody>
      </p:sp>
    </p:spTree>
    <p:extLst>
      <p:ext uri="{BB962C8B-B14F-4D97-AF65-F5344CB8AC3E}">
        <p14:creationId xmlns:p14="http://schemas.microsoft.com/office/powerpoint/2010/main" val="1434637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ABDB3"/>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9B75AEEA-5937-43CD-AA6D-37134A689E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2878" y="6057041"/>
            <a:ext cx="16766244" cy="23703651"/>
          </a:xfrm>
          <a:prstGeom prst="rect">
            <a:avLst/>
          </a:prstGeom>
          <a:ln>
            <a:solidFill>
              <a:schemeClr val="bg1"/>
            </a:solidFill>
          </a:ln>
        </p:spPr>
      </p:pic>
      <p:sp>
        <p:nvSpPr>
          <p:cNvPr id="7" name="TextBox 6">
            <a:extLst>
              <a:ext uri="{FF2B5EF4-FFF2-40B4-BE49-F238E27FC236}">
                <a16:creationId xmlns:a16="http://schemas.microsoft.com/office/drawing/2014/main" xmlns="" id="{4388EF39-250C-49AD-B67F-BCFB409E2146}"/>
              </a:ext>
            </a:extLst>
          </p:cNvPr>
          <p:cNvSpPr txBox="1"/>
          <p:nvPr/>
        </p:nvSpPr>
        <p:spPr>
          <a:xfrm>
            <a:off x="5332878" y="31112223"/>
            <a:ext cx="16766244" cy="1041952"/>
          </a:xfrm>
          <a:prstGeom prst="rect">
            <a:avLst/>
          </a:prstGeom>
          <a:noFill/>
        </p:spPr>
        <p:txBody>
          <a:bodyPr wrap="square" rtlCol="0">
            <a:spAutoFit/>
          </a:bodyPr>
          <a:lstStyle/>
          <a:p>
            <a:pPr algn="ctr"/>
            <a:r>
              <a:rPr lang="en-US" sz="6171" b="1" dirty="0">
                <a:solidFill>
                  <a:schemeClr val="bg1"/>
                </a:solidFill>
              </a:rPr>
              <a:t>Example by Dr. Thomas Gamstätter</a:t>
            </a:r>
          </a:p>
        </p:txBody>
      </p:sp>
    </p:spTree>
    <p:extLst>
      <p:ext uri="{BB962C8B-B14F-4D97-AF65-F5344CB8AC3E}">
        <p14:creationId xmlns:p14="http://schemas.microsoft.com/office/powerpoint/2010/main" val="1290539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0">
              <a:srgbClr val="2ABDB3"/>
            </a:gs>
            <a:gs pos="83000">
              <a:srgbClr val="2ABDB3"/>
            </a:gs>
            <a:gs pos="83000">
              <a:schemeClr val="bg1"/>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90819F-FE92-412D-A3A4-C7AB34024A65}"/>
              </a:ext>
            </a:extLst>
          </p:cNvPr>
          <p:cNvSpPr>
            <a:spLocks noGrp="1"/>
          </p:cNvSpPr>
          <p:nvPr>
            <p:ph type="title"/>
          </p:nvPr>
        </p:nvSpPr>
        <p:spPr>
          <a:xfrm>
            <a:off x="1929493" y="3577771"/>
            <a:ext cx="23660100" cy="22635029"/>
          </a:xfrm>
        </p:spPr>
        <p:txBody>
          <a:bodyPr anchor="t">
            <a:normAutofit fontScale="90000"/>
          </a:bodyPr>
          <a:lstStyle/>
          <a:p>
            <a:pPr>
              <a:lnSpc>
                <a:spcPct val="120000"/>
              </a:lnSpc>
            </a:pPr>
            <a:r>
              <a:rPr lang="en-US" sz="27427" b="1" dirty="0">
                <a:solidFill>
                  <a:schemeClr val="bg1"/>
                </a:solidFill>
                <a:latin typeface="Lato Black" charset="0"/>
                <a:ea typeface="Lato Black" charset="0"/>
                <a:cs typeface="Lato Black" charset="0"/>
              </a:rPr>
              <a:t>Notes: </a:t>
            </a:r>
            <a:r>
              <a:rPr lang="en-US" dirty="0">
                <a:solidFill>
                  <a:schemeClr val="bg1"/>
                </a:solidFill>
                <a:latin typeface="Lato" charset="0"/>
                <a:ea typeface="Lato" charset="0"/>
                <a:cs typeface="Lato" charset="0"/>
              </a:rPr>
              <a:t/>
            </a:r>
            <a:br>
              <a:rPr lang="en-US" dirty="0">
                <a:solidFill>
                  <a:schemeClr val="bg1"/>
                </a:solidFill>
                <a:latin typeface="Lato" charset="0"/>
                <a:ea typeface="Lato" charset="0"/>
                <a:cs typeface="Lato" charset="0"/>
              </a:rPr>
            </a:br>
            <a:r>
              <a:rPr lang="en-US" sz="6857" dirty="0">
                <a:solidFill>
                  <a:schemeClr val="bg1"/>
                </a:solidFill>
                <a:latin typeface="Lato" charset="0"/>
                <a:ea typeface="Lato" charset="0"/>
                <a:cs typeface="Lato" charset="0"/>
              </a:rPr>
              <a:t>   </a:t>
            </a:r>
            <a:r>
              <a:rPr lang="en-US" sz="8400" dirty="0">
                <a:solidFill>
                  <a:schemeClr val="bg1"/>
                </a:solidFill>
                <a:latin typeface="Lato" charset="0"/>
                <a:ea typeface="Lato" charset="0"/>
                <a:cs typeface="Lato" charset="0"/>
              </a:rPr>
              <a:t/>
            </a:r>
            <a:br>
              <a:rPr lang="en-US" sz="8400" dirty="0">
                <a:solidFill>
                  <a:schemeClr val="bg1"/>
                </a:solidFill>
                <a:latin typeface="Lato" charset="0"/>
                <a:ea typeface="Lato" charset="0"/>
                <a:cs typeface="Lato" charset="0"/>
              </a:rPr>
            </a:br>
            <a:r>
              <a:rPr lang="en-US" sz="8166" dirty="0">
                <a:solidFill>
                  <a:schemeClr val="bg1"/>
                </a:solidFill>
                <a:latin typeface="Lato" charset="0"/>
                <a:ea typeface="Lato" charset="0"/>
                <a:cs typeface="Lato" charset="0"/>
              </a:rPr>
              <a:t>1. Generate a </a:t>
            </a:r>
            <a:r>
              <a:rPr lang="en-US" sz="8166" b="1" dirty="0">
                <a:solidFill>
                  <a:schemeClr val="bg1"/>
                </a:solidFill>
                <a:latin typeface="Lato Black" charset="0"/>
                <a:ea typeface="Lato Black" charset="0"/>
                <a:cs typeface="Lato Black" charset="0"/>
              </a:rPr>
              <a:t>QR code </a:t>
            </a:r>
            <a:r>
              <a:rPr lang="en-US" sz="8166" dirty="0">
                <a:solidFill>
                  <a:schemeClr val="bg1"/>
                </a:solidFill>
                <a:latin typeface="Lato" charset="0"/>
                <a:ea typeface="Lato" charset="0"/>
                <a:cs typeface="Lato" charset="0"/>
              </a:rPr>
              <a:t>so viewers can access your full paper, abstract or more here:</a:t>
            </a:r>
            <a:br>
              <a:rPr lang="en-US" sz="8166" dirty="0">
                <a:solidFill>
                  <a:schemeClr val="bg1"/>
                </a:solidFill>
                <a:latin typeface="Lato" charset="0"/>
                <a:ea typeface="Lato" charset="0"/>
                <a:cs typeface="Lato" charset="0"/>
              </a:rPr>
            </a:br>
            <a:r>
              <a:rPr lang="en-US" sz="8168" dirty="0">
                <a:solidFill>
                  <a:schemeClr val="bg1"/>
                </a:solidFill>
                <a:latin typeface="Lato" charset="0"/>
                <a:ea typeface="Lato" charset="0"/>
                <a:cs typeface="Lato" charset="0"/>
                <a:hlinkClick r:id="rId2"/>
              </a:rPr>
              <a:t>https://www.qrcode-monkey.com/</a:t>
            </a:r>
            <a:r>
              <a:rPr lang="en-US" sz="8168" dirty="0">
                <a:solidFill>
                  <a:schemeClr val="bg1"/>
                </a:solidFill>
                <a:latin typeface="Lato" charset="0"/>
                <a:ea typeface="Lato" charset="0"/>
                <a:cs typeface="Lato" charset="0"/>
              </a:rPr>
              <a:t/>
            </a:r>
            <a:br>
              <a:rPr lang="en-US" sz="8168" dirty="0">
                <a:solidFill>
                  <a:schemeClr val="bg1"/>
                </a:solidFill>
                <a:latin typeface="Lato" charset="0"/>
                <a:ea typeface="Lato" charset="0"/>
                <a:cs typeface="Lato" charset="0"/>
              </a:rPr>
            </a:br>
            <a:r>
              <a:rPr lang="en-US" sz="8168" dirty="0">
                <a:solidFill>
                  <a:schemeClr val="bg1"/>
                </a:solidFill>
                <a:latin typeface="Lato" charset="0"/>
                <a:ea typeface="Lato" charset="0"/>
                <a:cs typeface="Lato" charset="0"/>
              </a:rPr>
              <a:t/>
            </a:r>
            <a:br>
              <a:rPr lang="en-US" sz="8168" dirty="0">
                <a:solidFill>
                  <a:schemeClr val="bg1"/>
                </a:solidFill>
                <a:latin typeface="Lato" charset="0"/>
                <a:ea typeface="Lato" charset="0"/>
                <a:cs typeface="Lato" charset="0"/>
              </a:rPr>
            </a:br>
            <a:r>
              <a:rPr lang="en-US" sz="8168" dirty="0">
                <a:solidFill>
                  <a:schemeClr val="bg1"/>
                </a:solidFill>
                <a:latin typeface="Lato" charset="0"/>
                <a:ea typeface="Lato" charset="0"/>
                <a:cs typeface="Lato" charset="0"/>
              </a:rPr>
              <a:t>2. If you don’t want to use a QR code, </a:t>
            </a:r>
            <a:r>
              <a:rPr lang="en-US" sz="8168" b="1" dirty="0">
                <a:solidFill>
                  <a:schemeClr val="bg1"/>
                </a:solidFill>
                <a:latin typeface="Lato Black" charset="0"/>
                <a:ea typeface="Lato Black" charset="0"/>
                <a:cs typeface="Lato Black" charset="0"/>
              </a:rPr>
              <a:t>create a short URL </a:t>
            </a:r>
            <a:r>
              <a:rPr lang="en-US" sz="8168" dirty="0">
                <a:solidFill>
                  <a:schemeClr val="bg1"/>
                </a:solidFill>
                <a:latin typeface="Lato" charset="0"/>
                <a:ea typeface="Lato" charset="0"/>
                <a:cs typeface="Lato" charset="0"/>
              </a:rPr>
              <a:t>using </a:t>
            </a:r>
            <a:r>
              <a:rPr lang="en-US" sz="8168" dirty="0" err="1">
                <a:solidFill>
                  <a:schemeClr val="bg1"/>
                </a:solidFill>
                <a:latin typeface="Lato" charset="0"/>
                <a:ea typeface="Lato" charset="0"/>
                <a:cs typeface="Lato" charset="0"/>
              </a:rPr>
              <a:t>Bitly</a:t>
            </a:r>
            <a:r>
              <a:rPr lang="en-US" sz="8168" dirty="0">
                <a:solidFill>
                  <a:schemeClr val="bg1"/>
                </a:solidFill>
                <a:latin typeface="Lato" charset="0"/>
                <a:ea typeface="Lato" charset="0"/>
                <a:cs typeface="Lato" charset="0"/>
              </a:rPr>
              <a:t> or </a:t>
            </a:r>
            <a:r>
              <a:rPr lang="en-US" sz="8168" dirty="0" err="1">
                <a:solidFill>
                  <a:schemeClr val="bg1"/>
                </a:solidFill>
                <a:latin typeface="Lato" charset="0"/>
                <a:ea typeface="Lato" charset="0"/>
                <a:cs typeface="Lato" charset="0"/>
              </a:rPr>
              <a:t>TinyURL</a:t>
            </a:r>
            <a:r>
              <a:rPr lang="en-US" sz="8168" dirty="0">
                <a:solidFill>
                  <a:schemeClr val="bg1"/>
                </a:solidFill>
                <a:latin typeface="Lato" charset="0"/>
                <a:ea typeface="Lato" charset="0"/>
                <a:cs typeface="Lato" charset="0"/>
              </a:rPr>
              <a:t> instead: </a:t>
            </a:r>
            <a:r>
              <a:rPr lang="en-US" sz="8168" dirty="0">
                <a:solidFill>
                  <a:schemeClr val="bg1"/>
                </a:solidFill>
                <a:latin typeface="Lato" charset="0"/>
                <a:ea typeface="Lato" charset="0"/>
                <a:cs typeface="Lato" charset="0"/>
                <a:hlinkClick r:id="rId3"/>
              </a:rPr>
              <a:t>https://tiny.cc/</a:t>
            </a:r>
            <a:r>
              <a:rPr lang="en-US" sz="8168" dirty="0">
                <a:solidFill>
                  <a:schemeClr val="bg1"/>
                </a:solidFill>
                <a:latin typeface="Lato" charset="0"/>
                <a:ea typeface="Lato" charset="0"/>
                <a:cs typeface="Lato" charset="0"/>
              </a:rPr>
              <a:t> </a:t>
            </a:r>
            <a:br>
              <a:rPr lang="en-US" sz="8168" dirty="0">
                <a:solidFill>
                  <a:schemeClr val="bg1"/>
                </a:solidFill>
                <a:latin typeface="Lato" charset="0"/>
                <a:ea typeface="Lato" charset="0"/>
                <a:cs typeface="Lato" charset="0"/>
              </a:rPr>
            </a:br>
            <a:r>
              <a:rPr lang="en-US" sz="8168" dirty="0">
                <a:solidFill>
                  <a:schemeClr val="bg1"/>
                </a:solidFill>
                <a:latin typeface="Lato" charset="0"/>
                <a:ea typeface="Lato" charset="0"/>
                <a:cs typeface="Lato" charset="0"/>
              </a:rPr>
              <a:t/>
            </a:r>
            <a:br>
              <a:rPr lang="en-US" sz="8168" dirty="0">
                <a:solidFill>
                  <a:schemeClr val="bg1"/>
                </a:solidFill>
                <a:latin typeface="Lato" charset="0"/>
                <a:ea typeface="Lato" charset="0"/>
                <a:cs typeface="Lato" charset="0"/>
              </a:rPr>
            </a:br>
            <a:r>
              <a:rPr lang="en-US" sz="8168" dirty="0">
                <a:solidFill>
                  <a:schemeClr val="bg1"/>
                </a:solidFill>
                <a:latin typeface="Lato" charset="0"/>
                <a:ea typeface="Lato" charset="0"/>
                <a:cs typeface="Lato" charset="0"/>
              </a:rPr>
              <a:t>3. </a:t>
            </a:r>
            <a:r>
              <a:rPr lang="en-US" sz="8166" dirty="0">
                <a:solidFill>
                  <a:schemeClr val="bg1"/>
                </a:solidFill>
                <a:latin typeface="Lato" charset="0"/>
                <a:ea typeface="Lato" charset="0"/>
                <a:cs typeface="Lato" charset="0"/>
              </a:rPr>
              <a:t>Find </a:t>
            </a:r>
            <a:r>
              <a:rPr lang="en-US" sz="8166" b="1" dirty="0">
                <a:solidFill>
                  <a:schemeClr val="bg1"/>
                </a:solidFill>
                <a:latin typeface="Lato Black" charset="0"/>
                <a:ea typeface="Lato Black" charset="0"/>
                <a:cs typeface="Lato Black" charset="0"/>
              </a:rPr>
              <a:t>free icons</a:t>
            </a:r>
            <a:r>
              <a:rPr lang="en-US" sz="8166" dirty="0">
                <a:solidFill>
                  <a:schemeClr val="bg1"/>
                </a:solidFill>
                <a:latin typeface="Lato" charset="0"/>
                <a:ea typeface="Lato" charset="0"/>
                <a:cs typeface="Lato" charset="0"/>
              </a:rPr>
              <a:t> for your poster here: </a:t>
            </a:r>
            <a:r>
              <a:rPr lang="en-US" sz="8166" dirty="0">
                <a:solidFill>
                  <a:schemeClr val="bg1"/>
                </a:solidFill>
                <a:latin typeface="Lato" charset="0"/>
                <a:ea typeface="Lato" charset="0"/>
                <a:cs typeface="Lato" charset="0"/>
                <a:hlinkClick r:id="rId4"/>
              </a:rPr>
              <a:t>www.nounproject.com</a:t>
            </a:r>
            <a:r>
              <a:rPr lang="en-US" sz="8166" dirty="0">
                <a:solidFill>
                  <a:schemeClr val="bg1"/>
                </a:solidFill>
                <a:latin typeface="Lato" charset="0"/>
                <a:ea typeface="Lato" charset="0"/>
                <a:cs typeface="Lato" charset="0"/>
              </a:rPr>
              <a:t> </a:t>
            </a:r>
            <a:br>
              <a:rPr lang="en-US" sz="8166" dirty="0">
                <a:solidFill>
                  <a:schemeClr val="bg1"/>
                </a:solidFill>
                <a:latin typeface="Lato" charset="0"/>
                <a:ea typeface="Lato" charset="0"/>
                <a:cs typeface="Lato" charset="0"/>
              </a:rPr>
            </a:br>
            <a:r>
              <a:rPr lang="en-US" sz="8166" dirty="0">
                <a:solidFill>
                  <a:schemeClr val="bg1"/>
                </a:solidFill>
                <a:latin typeface="Lato" charset="0"/>
                <a:ea typeface="Lato" charset="0"/>
                <a:cs typeface="Lato" charset="0"/>
              </a:rPr>
              <a:t/>
            </a:r>
            <a:br>
              <a:rPr lang="en-US" sz="8166" dirty="0">
                <a:solidFill>
                  <a:schemeClr val="bg1"/>
                </a:solidFill>
                <a:latin typeface="Lato" charset="0"/>
                <a:ea typeface="Lato" charset="0"/>
                <a:cs typeface="Lato" charset="0"/>
              </a:rPr>
            </a:br>
            <a:r>
              <a:rPr lang="en-US" sz="8166" dirty="0">
                <a:solidFill>
                  <a:schemeClr val="bg1"/>
                </a:solidFill>
                <a:latin typeface="Lato" charset="0"/>
                <a:ea typeface="Lato" charset="0"/>
                <a:cs typeface="Lato" charset="0"/>
              </a:rPr>
              <a:t>4. Love the Better Poster? </a:t>
            </a:r>
            <a:r>
              <a:rPr lang="en-US" sz="8166" b="1" dirty="0">
                <a:solidFill>
                  <a:schemeClr val="bg1"/>
                </a:solidFill>
                <a:latin typeface="Lato Black" charset="0"/>
                <a:ea typeface="Lato Black" charset="0"/>
                <a:cs typeface="Lato Black" charset="0"/>
              </a:rPr>
              <a:t>Watch more </a:t>
            </a:r>
            <a:r>
              <a:rPr lang="en-US" sz="8166" dirty="0">
                <a:solidFill>
                  <a:schemeClr val="bg1"/>
                </a:solidFill>
                <a:latin typeface="Lato" charset="0"/>
                <a:ea typeface="Lato" charset="0"/>
                <a:cs typeface="Lato" charset="0"/>
              </a:rPr>
              <a:t>here: </a:t>
            </a:r>
            <a:r>
              <a:rPr lang="en-US" sz="8166" dirty="0">
                <a:solidFill>
                  <a:schemeClr val="bg1"/>
                </a:solidFill>
                <a:latin typeface="Lato" charset="0"/>
                <a:ea typeface="Lato" charset="0"/>
                <a:cs typeface="Lato" charset="0"/>
                <a:hlinkClick r:id="rId5"/>
              </a:rPr>
              <a:t>https://www.youtube.com/watch?v=1RwJbhkCA58</a:t>
            </a:r>
            <a:r>
              <a:rPr lang="en-US" sz="8166" dirty="0">
                <a:solidFill>
                  <a:schemeClr val="bg1"/>
                </a:solidFill>
                <a:latin typeface="Lato" charset="0"/>
                <a:ea typeface="Lato" charset="0"/>
                <a:cs typeface="Lato" charset="0"/>
              </a:rPr>
              <a:t> </a:t>
            </a:r>
            <a:br>
              <a:rPr lang="en-US" sz="8166" dirty="0">
                <a:solidFill>
                  <a:schemeClr val="bg1"/>
                </a:solidFill>
                <a:latin typeface="Lato" charset="0"/>
                <a:ea typeface="Lato" charset="0"/>
                <a:cs typeface="Lato" charset="0"/>
              </a:rPr>
            </a:br>
            <a:r>
              <a:rPr lang="en-US" sz="8166" dirty="0">
                <a:solidFill>
                  <a:schemeClr val="bg1"/>
                </a:solidFill>
                <a:latin typeface="Lato" charset="0"/>
                <a:ea typeface="Lato" charset="0"/>
                <a:cs typeface="Lato" charset="0"/>
              </a:rPr>
              <a:t/>
            </a:r>
            <a:br>
              <a:rPr lang="en-US" sz="8166" dirty="0">
                <a:solidFill>
                  <a:schemeClr val="bg1"/>
                </a:solidFill>
                <a:latin typeface="Lato" charset="0"/>
                <a:ea typeface="Lato" charset="0"/>
                <a:cs typeface="Lato" charset="0"/>
              </a:rPr>
            </a:br>
            <a:endParaRPr lang="en-US" dirty="0">
              <a:solidFill>
                <a:schemeClr val="bg1"/>
              </a:solidFill>
              <a:latin typeface="Lato" charset="0"/>
              <a:ea typeface="Lato" charset="0"/>
              <a:cs typeface="Lato" charset="0"/>
            </a:endParaRPr>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2877" y="31847971"/>
            <a:ext cx="9363909" cy="3207570"/>
          </a:xfrm>
          <a:prstGeom prst="rect">
            <a:avLst/>
          </a:prstGeom>
        </p:spPr>
      </p:pic>
    </p:spTree>
    <p:extLst>
      <p:ext uri="{BB962C8B-B14F-4D97-AF65-F5344CB8AC3E}">
        <p14:creationId xmlns:p14="http://schemas.microsoft.com/office/powerpoint/2010/main" val="26749613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202</TotalTime>
  <Words>867</Words>
  <Application>Microsoft Macintosh PowerPoint</Application>
  <PresentationFormat>Custom</PresentationFormat>
  <Paragraphs>152</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Calibri</vt:lpstr>
      <vt:lpstr>Calibri Light</vt:lpstr>
      <vt:lpstr>Lato</vt:lpstr>
      <vt:lpstr>Lato Black</vt:lpstr>
      <vt:lpstr>Roboto</vt:lpstr>
      <vt:lpstr>Arial</vt:lpstr>
      <vt:lpstr>Office Theme</vt:lpstr>
      <vt:lpstr>The SBCC Summit encourages you to use  the Better Poster design to communicate your findings  in the best possible format.   Templates and examples available on the following slides. Read more about the Better Poster here  https://www.npr.org/sections/health-shots/2019/06/11/729314248/to-save-the-science-poster-researchers-want-to-kill-it-and-start-over  or here https://convention.apa.org/blog/rethinking-the-science-poster.</vt:lpstr>
      <vt:lpstr>PowerPoint Presentation</vt:lpstr>
      <vt:lpstr>PowerPoint Presentation</vt:lpstr>
      <vt:lpstr>PowerPoint Presentation</vt:lpstr>
      <vt:lpstr>PowerPoint Presentation</vt:lpstr>
      <vt:lpstr>PowerPoint Presentation</vt:lpstr>
      <vt:lpstr>PowerPoint Presentation</vt:lpstr>
      <vt:lpstr>Notes:      1. Generate a QR code so viewers can access your full paper, abstract or more here: https://www.qrcode-monkey.com/  2. If you don’t want to use a QR code, create a short URL using Bitly or TinyURL instead: https://tiny.cc/   3. Find free icons for your poster here: www.nounproject.com   4. Love the Better Poster? Watch more here: https://www.youtube.com/watch?v=1RwJbhkCA58   </vt:lpstr>
    </vt:vector>
  </TitlesOfParts>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Morrison</dc:creator>
  <cp:lastModifiedBy>Sloane Prince</cp:lastModifiedBy>
  <cp:revision>26</cp:revision>
  <dcterms:created xsi:type="dcterms:W3CDTF">2019-04-03T04:48:47Z</dcterms:created>
  <dcterms:modified xsi:type="dcterms:W3CDTF">2020-02-10T16:47:34Z</dcterms:modified>
</cp:coreProperties>
</file>